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1" r:id="rId5"/>
    <p:sldId id="262" r:id="rId6"/>
    <p:sldId id="263" r:id="rId7"/>
    <p:sldId id="264" r:id="rId8"/>
    <p:sldId id="266" r:id="rId9"/>
    <p:sldId id="267" r:id="rId10"/>
    <p:sldId id="268" r:id="rId11"/>
    <p:sldId id="269" r:id="rId12"/>
    <p:sldId id="270" r:id="rId13"/>
    <p:sldId id="272" r:id="rId14"/>
    <p:sldId id="273" r:id="rId15"/>
    <p:sldId id="271" r:id="rId16"/>
    <p:sldId id="275" r:id="rId17"/>
    <p:sldId id="277" r:id="rId18"/>
    <p:sldId id="280" r:id="rId19"/>
    <p:sldId id="278" r:id="rId20"/>
    <p:sldId id="279" r:id="rId21"/>
    <p:sldId id="281" r:id="rId22"/>
    <p:sldId id="283" r:id="rId23"/>
    <p:sldId id="284" r:id="rId24"/>
    <p:sldId id="286" r:id="rId25"/>
    <p:sldId id="287" r:id="rId26"/>
    <p:sldId id="288" r:id="rId27"/>
    <p:sldId id="289" r:id="rId28"/>
    <p:sldId id="290" r:id="rId29"/>
    <p:sldId id="291" r:id="rId30"/>
    <p:sldId id="29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52"/>
  </p:normalViewPr>
  <p:slideViewPr>
    <p:cSldViewPr snapToGrid="0" snapToObjects="1">
      <p:cViewPr varScale="1">
        <p:scale>
          <a:sx n="86" d="100"/>
          <a:sy n="86" d="100"/>
        </p:scale>
        <p:origin x="9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12/10/20</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12/10/20</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12/10/20</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12/10/20</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12/10/20</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12/10/20</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12/10/20</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12/10/20</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12/10/20</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12/10/20</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12/10/20</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12/10/20</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454694"/>
            <a:ext cx="9414294" cy="1948611"/>
          </a:xfrm>
        </p:spPr>
        <p:txBody>
          <a:bodyPr>
            <a:normAutofit fontScale="90000"/>
          </a:bodyPr>
          <a:lstStyle/>
          <a:p>
            <a:r>
              <a:rPr lang="en-US" dirty="0"/>
              <a:t>Control Board Relay-Thermostat Cable Manufacturing Instructions</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rainbow&#10;&#10;Description automatically generated">
            <a:extLst>
              <a:ext uri="{FF2B5EF4-FFF2-40B4-BE49-F238E27FC236}">
                <a16:creationId xmlns:a16="http://schemas.microsoft.com/office/drawing/2014/main" id="{006B39DB-0F68-8346-B8FD-0C42DF8EE669}"/>
              </a:ext>
            </a:extLst>
          </p:cNvPr>
          <p:cNvPicPr>
            <a:picLocks noGrp="1" noChangeAspect="1"/>
          </p:cNvPicPr>
          <p:nvPr>
            <p:ph idx="1"/>
          </p:nvPr>
        </p:nvPicPr>
        <p:blipFill>
          <a:blip r:embed="rId2"/>
          <a:stretch>
            <a:fillRect/>
          </a:stretch>
        </p:blipFill>
        <p:spPr>
          <a:xfrm>
            <a:off x="225012" y="2035833"/>
            <a:ext cx="5699733" cy="4274799"/>
          </a:xfrm>
        </p:spPr>
      </p:pic>
      <p:sp>
        <p:nvSpPr>
          <p:cNvPr id="6" name="Title 1">
            <a:extLst>
              <a:ext uri="{FF2B5EF4-FFF2-40B4-BE49-F238E27FC236}">
                <a16:creationId xmlns:a16="http://schemas.microsoft.com/office/drawing/2014/main" id="{31A917D6-DF21-5E4F-A217-7EEA339ADBA1}"/>
              </a:ext>
            </a:extLst>
          </p:cNvPr>
          <p:cNvSpPr txBox="1">
            <a:spLocks/>
          </p:cNvSpPr>
          <p:nvPr/>
        </p:nvSpPr>
        <p:spPr>
          <a:xfrm>
            <a:off x="1763455" y="920581"/>
            <a:ext cx="8665090" cy="21810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mn-lt"/>
              </a:rPr>
              <a:t>Expand metal braid with metal rod. Thread twisted pair through so the ends sticking out of the metal braid are equal.</a:t>
            </a:r>
          </a:p>
        </p:txBody>
      </p:sp>
      <p:pic>
        <p:nvPicPr>
          <p:cNvPr id="7" name="Picture 6" descr="A picture containing text&#10;&#10;Description automatically generated">
            <a:extLst>
              <a:ext uri="{FF2B5EF4-FFF2-40B4-BE49-F238E27FC236}">
                <a16:creationId xmlns:a16="http://schemas.microsoft.com/office/drawing/2014/main" id="{10764919-A0E7-DA44-9152-3BC896D78355}"/>
              </a:ext>
            </a:extLst>
          </p:cNvPr>
          <p:cNvPicPr>
            <a:picLocks noChangeAspect="1"/>
          </p:cNvPicPr>
          <p:nvPr/>
        </p:nvPicPr>
        <p:blipFill>
          <a:blip r:embed="rId3"/>
          <a:stretch>
            <a:fillRect/>
          </a:stretch>
        </p:blipFill>
        <p:spPr>
          <a:xfrm rot="16200000">
            <a:off x="6979721" y="1323367"/>
            <a:ext cx="4274801" cy="5699734"/>
          </a:xfrm>
          <a:prstGeom prst="rect">
            <a:avLst/>
          </a:prstGeom>
        </p:spPr>
      </p:pic>
    </p:spTree>
    <p:extLst>
      <p:ext uri="{BB962C8B-B14F-4D97-AF65-F5344CB8AC3E}">
        <p14:creationId xmlns:p14="http://schemas.microsoft.com/office/powerpoint/2010/main" val="8797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9EA780-1B4B-494F-90C0-00CD101EB63D}"/>
              </a:ext>
            </a:extLst>
          </p:cNvPr>
          <p:cNvPicPr>
            <a:picLocks noChangeAspect="1"/>
          </p:cNvPicPr>
          <p:nvPr/>
        </p:nvPicPr>
        <p:blipFill>
          <a:blip r:embed="rId2"/>
          <a:stretch>
            <a:fillRect/>
          </a:stretch>
        </p:blipFill>
        <p:spPr>
          <a:xfrm>
            <a:off x="2667000" y="857250"/>
            <a:ext cx="6858000" cy="5143500"/>
          </a:xfrm>
          <a:prstGeom prst="rect">
            <a:avLst/>
          </a:prstGeom>
        </p:spPr>
      </p:pic>
      <p:sp>
        <p:nvSpPr>
          <p:cNvPr id="8" name="Title 1">
            <a:extLst>
              <a:ext uri="{FF2B5EF4-FFF2-40B4-BE49-F238E27FC236}">
                <a16:creationId xmlns:a16="http://schemas.microsoft.com/office/drawing/2014/main" id="{9270BB0D-8EFD-3440-AC31-315B93891BC2}"/>
              </a:ext>
            </a:extLst>
          </p:cNvPr>
          <p:cNvSpPr>
            <a:spLocks noGrp="1"/>
          </p:cNvSpPr>
          <p:nvPr>
            <p:ph type="title"/>
          </p:nvPr>
        </p:nvSpPr>
        <p:spPr>
          <a:xfrm>
            <a:off x="3609979" y="327272"/>
            <a:ext cx="4972042" cy="337491"/>
          </a:xfrm>
          <a:noFill/>
        </p:spPr>
        <p:txBody>
          <a:bodyPr vert="horz" lIns="91440" tIns="45720" rIns="91440" bIns="45720" rtlCol="0" anchor="b">
            <a:normAutofit/>
          </a:bodyPr>
          <a:lstStyle/>
          <a:p>
            <a:pPr algn="ctr"/>
            <a:r>
              <a:rPr lang="en-US" sz="1400" dirty="0">
                <a:latin typeface="+mn-lt"/>
              </a:rPr>
              <a:t>Measure out and cut two ½ inch of the 1/8</a:t>
            </a:r>
            <a:r>
              <a:rPr lang="en-US" sz="1400" baseline="30000" dirty="0">
                <a:latin typeface="+mn-lt"/>
              </a:rPr>
              <a:t>th</a:t>
            </a:r>
            <a:r>
              <a:rPr lang="en-US" sz="1400" dirty="0">
                <a:latin typeface="+mn-lt"/>
              </a:rPr>
              <a:t> adhesive shrink tube </a:t>
            </a:r>
          </a:p>
        </p:txBody>
      </p:sp>
    </p:spTree>
    <p:extLst>
      <p:ext uri="{BB962C8B-B14F-4D97-AF65-F5344CB8AC3E}">
        <p14:creationId xmlns:p14="http://schemas.microsoft.com/office/powerpoint/2010/main" val="42466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37011B32-4B27-F240-98FA-4076980A5B21}"/>
              </a:ext>
            </a:extLst>
          </p:cNvPr>
          <p:cNvPicPr>
            <a:picLocks noChangeAspect="1"/>
          </p:cNvPicPr>
          <p:nvPr/>
        </p:nvPicPr>
        <p:blipFill rotWithShape="1">
          <a:blip r:embed="rId2"/>
          <a:srcRect t="16621" r="9371" b="16221"/>
          <a:stretch/>
        </p:blipFill>
        <p:spPr>
          <a:xfrm rot="5400000">
            <a:off x="6486789" y="1219821"/>
            <a:ext cx="5205259" cy="5142975"/>
          </a:xfrm>
          <a:prstGeom prst="rect">
            <a:avLst/>
          </a:prstGeom>
        </p:spPr>
      </p:pic>
      <p:pic>
        <p:nvPicPr>
          <p:cNvPr id="5" name="Picture 4">
            <a:extLst>
              <a:ext uri="{FF2B5EF4-FFF2-40B4-BE49-F238E27FC236}">
                <a16:creationId xmlns:a16="http://schemas.microsoft.com/office/drawing/2014/main" id="{9671C8F9-DD97-A04A-957C-F820555832B8}"/>
              </a:ext>
            </a:extLst>
          </p:cNvPr>
          <p:cNvPicPr>
            <a:picLocks noChangeAspect="1"/>
          </p:cNvPicPr>
          <p:nvPr/>
        </p:nvPicPr>
        <p:blipFill rotWithShape="1">
          <a:blip r:embed="rId3"/>
          <a:srcRect t="15982" r="-2" b="9913"/>
          <a:stretch/>
        </p:blipFill>
        <p:spPr>
          <a:xfrm rot="16200000">
            <a:off x="499953" y="1219822"/>
            <a:ext cx="5205257" cy="5142974"/>
          </a:xfrm>
          <a:prstGeom prst="rect">
            <a:avLst/>
          </a:prstGeom>
        </p:spPr>
      </p:pic>
      <p:sp>
        <p:nvSpPr>
          <p:cNvPr id="13" name="Title 1">
            <a:extLst>
              <a:ext uri="{FF2B5EF4-FFF2-40B4-BE49-F238E27FC236}">
                <a16:creationId xmlns:a16="http://schemas.microsoft.com/office/drawing/2014/main" id="{B62F6EAF-0E09-2C44-9755-B169A3CC24F7}"/>
              </a:ext>
            </a:extLst>
          </p:cNvPr>
          <p:cNvSpPr txBox="1">
            <a:spLocks/>
          </p:cNvSpPr>
          <p:nvPr/>
        </p:nvSpPr>
        <p:spPr>
          <a:xfrm>
            <a:off x="1763455" y="387304"/>
            <a:ext cx="8665090" cy="67462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mn-lt"/>
              </a:rPr>
              <a:t>Put shrink tube on the metal braid and wire joint such that the metal braid ends in the middle of the shrink tube. Then apply the heat gun so the shrink tube shrinks all the way down. Complete this process on both metal braid ends. Once the shrink tube cools the metal braid should no longer be able to move. </a:t>
            </a:r>
          </a:p>
        </p:txBody>
      </p:sp>
      <p:cxnSp>
        <p:nvCxnSpPr>
          <p:cNvPr id="10" name="Straight Connector 9">
            <a:extLst>
              <a:ext uri="{FF2B5EF4-FFF2-40B4-BE49-F238E27FC236}">
                <a16:creationId xmlns:a16="http://schemas.microsoft.com/office/drawing/2014/main" id="{0F13CBB6-515A-4447-8255-9E4C75E4C24A}"/>
              </a:ext>
            </a:extLst>
          </p:cNvPr>
          <p:cNvCxnSpPr/>
          <p:nvPr/>
        </p:nvCxnSpPr>
        <p:spPr>
          <a:xfrm flipV="1">
            <a:off x="3036497" y="2980426"/>
            <a:ext cx="0" cy="9661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5F455E1F-40E2-9A4B-99F5-9CE171DC7367}"/>
              </a:ext>
            </a:extLst>
          </p:cNvPr>
          <p:cNvSpPr txBox="1">
            <a:spLocks/>
          </p:cNvSpPr>
          <p:nvPr/>
        </p:nvSpPr>
        <p:spPr>
          <a:xfrm>
            <a:off x="2223082" y="4000057"/>
            <a:ext cx="1758998" cy="35711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End of metal braid</a:t>
            </a:r>
          </a:p>
        </p:txBody>
      </p:sp>
    </p:spTree>
    <p:extLst>
      <p:ext uri="{BB962C8B-B14F-4D97-AF65-F5344CB8AC3E}">
        <p14:creationId xmlns:p14="http://schemas.microsoft.com/office/powerpoint/2010/main" val="376088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655BAF9B-7E0A-0141-AB0C-B337BDCD2A30}"/>
              </a:ext>
            </a:extLst>
          </p:cNvPr>
          <p:cNvPicPr>
            <a:picLocks noGrp="1" noChangeAspect="1"/>
          </p:cNvPicPr>
          <p:nvPr>
            <p:ph idx="1"/>
          </p:nvPr>
        </p:nvPicPr>
        <p:blipFill rotWithShape="1">
          <a:blip r:embed="rId2"/>
          <a:srcRect t="13472" b="11542"/>
          <a:stretch/>
        </p:blipFill>
        <p:spPr>
          <a:xfrm>
            <a:off x="1086933" y="947799"/>
            <a:ext cx="10018134" cy="5634156"/>
          </a:xfrm>
          <a:prstGeom prst="rect">
            <a:avLst/>
          </a:prstGeom>
        </p:spPr>
      </p:pic>
      <p:sp>
        <p:nvSpPr>
          <p:cNvPr id="7" name="Title 1">
            <a:extLst>
              <a:ext uri="{FF2B5EF4-FFF2-40B4-BE49-F238E27FC236}">
                <a16:creationId xmlns:a16="http://schemas.microsoft.com/office/drawing/2014/main" id="{86422464-E3BD-1B42-B8EA-A1363F357BAE}"/>
              </a:ext>
            </a:extLst>
          </p:cNvPr>
          <p:cNvSpPr>
            <a:spLocks noGrp="1"/>
          </p:cNvSpPr>
          <p:nvPr>
            <p:ph type="title"/>
          </p:nvPr>
        </p:nvSpPr>
        <p:spPr>
          <a:xfrm>
            <a:off x="3609979" y="334263"/>
            <a:ext cx="4972042" cy="337491"/>
          </a:xfrm>
          <a:noFill/>
        </p:spPr>
        <p:txBody>
          <a:bodyPr vert="horz" lIns="91440" tIns="45720" rIns="91440" bIns="45720" rtlCol="0" anchor="b">
            <a:normAutofit/>
          </a:bodyPr>
          <a:lstStyle/>
          <a:p>
            <a:pPr algn="ctr"/>
            <a:r>
              <a:rPr lang="en-US" sz="1400" dirty="0">
                <a:latin typeface="+mn-lt"/>
              </a:rPr>
              <a:t>Measure out and cut 8 inches of the black 24 </a:t>
            </a:r>
            <a:r>
              <a:rPr lang="en-US" sz="1400" dirty="0" err="1">
                <a:latin typeface="+mn-lt"/>
              </a:rPr>
              <a:t>awg</a:t>
            </a:r>
            <a:r>
              <a:rPr lang="en-US" sz="1400" dirty="0">
                <a:latin typeface="+mn-lt"/>
              </a:rPr>
              <a:t> wire</a:t>
            </a:r>
          </a:p>
        </p:txBody>
      </p:sp>
    </p:spTree>
    <p:extLst>
      <p:ext uri="{BB962C8B-B14F-4D97-AF65-F5344CB8AC3E}">
        <p14:creationId xmlns:p14="http://schemas.microsoft.com/office/powerpoint/2010/main" val="3486777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E8AB09-DCF6-7348-B2BA-5FA53EB0D6CB}"/>
              </a:ext>
            </a:extLst>
          </p:cNvPr>
          <p:cNvPicPr>
            <a:picLocks noChangeAspect="1"/>
          </p:cNvPicPr>
          <p:nvPr/>
        </p:nvPicPr>
        <p:blipFill>
          <a:blip r:embed="rId2"/>
          <a:stretch>
            <a:fillRect/>
          </a:stretch>
        </p:blipFill>
        <p:spPr>
          <a:xfrm>
            <a:off x="2190929" y="712487"/>
            <a:ext cx="7810141" cy="5857606"/>
          </a:xfrm>
          <a:prstGeom prst="rect">
            <a:avLst/>
          </a:prstGeom>
        </p:spPr>
      </p:pic>
      <p:sp>
        <p:nvSpPr>
          <p:cNvPr id="10" name="Title 1">
            <a:extLst>
              <a:ext uri="{FF2B5EF4-FFF2-40B4-BE49-F238E27FC236}">
                <a16:creationId xmlns:a16="http://schemas.microsoft.com/office/drawing/2014/main" id="{75FAF04B-53B9-7049-A13C-627D80C7970B}"/>
              </a:ext>
            </a:extLst>
          </p:cNvPr>
          <p:cNvSpPr>
            <a:spLocks noGrp="1"/>
          </p:cNvSpPr>
          <p:nvPr>
            <p:ph type="title"/>
          </p:nvPr>
        </p:nvSpPr>
        <p:spPr>
          <a:xfrm>
            <a:off x="3190966" y="287907"/>
            <a:ext cx="5810066" cy="378224"/>
          </a:xfrm>
          <a:noFill/>
        </p:spPr>
        <p:txBody>
          <a:bodyPr vert="horz" lIns="91440" tIns="45720" rIns="91440" bIns="45720" rtlCol="0" anchor="b">
            <a:normAutofit fontScale="90000"/>
          </a:bodyPr>
          <a:lstStyle/>
          <a:p>
            <a:pPr algn="ctr"/>
            <a:r>
              <a:rPr lang="en-US" sz="1400" dirty="0">
                <a:latin typeface="+mn-lt"/>
              </a:rPr>
              <a:t>Strip an end of the black 24 </a:t>
            </a:r>
            <a:r>
              <a:rPr lang="en-US" sz="1400" dirty="0" err="1">
                <a:latin typeface="+mn-lt"/>
              </a:rPr>
              <a:t>awg</a:t>
            </a:r>
            <a:r>
              <a:rPr lang="en-US" sz="1400" dirty="0">
                <a:latin typeface="+mn-lt"/>
              </a:rPr>
              <a:t> wire and solder it at one of the metal braid joints such that rest of the black wire runs along the metal braid.</a:t>
            </a:r>
          </a:p>
        </p:txBody>
      </p:sp>
      <p:cxnSp>
        <p:nvCxnSpPr>
          <p:cNvPr id="12" name="Straight Arrow Connector 11">
            <a:extLst>
              <a:ext uri="{FF2B5EF4-FFF2-40B4-BE49-F238E27FC236}">
                <a16:creationId xmlns:a16="http://schemas.microsoft.com/office/drawing/2014/main" id="{4DB5CC12-D62A-394D-935D-28049C6669D6}"/>
              </a:ext>
            </a:extLst>
          </p:cNvPr>
          <p:cNvCxnSpPr/>
          <p:nvPr/>
        </p:nvCxnSpPr>
        <p:spPr>
          <a:xfrm flipH="1" flipV="1">
            <a:off x="4037163" y="2536166"/>
            <a:ext cx="1932317" cy="7548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51BB3E8C-3245-BC46-B9D3-77510B2B0EB7}"/>
              </a:ext>
            </a:extLst>
          </p:cNvPr>
          <p:cNvSpPr txBox="1">
            <a:spLocks/>
          </p:cNvSpPr>
          <p:nvPr/>
        </p:nvSpPr>
        <p:spPr>
          <a:xfrm>
            <a:off x="4893011" y="2536166"/>
            <a:ext cx="2152937" cy="297220"/>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Ground wire goes this way</a:t>
            </a:r>
          </a:p>
        </p:txBody>
      </p:sp>
    </p:spTree>
    <p:extLst>
      <p:ext uri="{BB962C8B-B14F-4D97-AF65-F5344CB8AC3E}">
        <p14:creationId xmlns:p14="http://schemas.microsoft.com/office/powerpoint/2010/main" val="348364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C753651-B7E0-5242-97B2-11B7CFAC8D4F}"/>
              </a:ext>
            </a:extLst>
          </p:cNvPr>
          <p:cNvPicPr>
            <a:picLocks noGrp="1" noChangeAspect="1"/>
          </p:cNvPicPr>
          <p:nvPr>
            <p:ph idx="1"/>
          </p:nvPr>
        </p:nvPicPr>
        <p:blipFill rotWithShape="1">
          <a:blip r:embed="rId2"/>
          <a:srcRect t="707" b="2219"/>
          <a:stretch/>
        </p:blipFill>
        <p:spPr>
          <a:xfrm rot="5400000">
            <a:off x="-932497" y="932497"/>
            <a:ext cx="6858000" cy="4993005"/>
          </a:xfrm>
          <a:prstGeom prst="rect">
            <a:avLst/>
          </a:prstGeom>
        </p:spPr>
      </p:pic>
      <p:sp>
        <p:nvSpPr>
          <p:cNvPr id="7" name="Title 1">
            <a:extLst>
              <a:ext uri="{FF2B5EF4-FFF2-40B4-BE49-F238E27FC236}">
                <a16:creationId xmlns:a16="http://schemas.microsoft.com/office/drawing/2014/main" id="{C76F3003-455A-CA48-A8A0-EBD53C38A199}"/>
              </a:ext>
            </a:extLst>
          </p:cNvPr>
          <p:cNvSpPr>
            <a:spLocks noGrp="1"/>
          </p:cNvSpPr>
          <p:nvPr>
            <p:ph type="title"/>
          </p:nvPr>
        </p:nvSpPr>
        <p:spPr>
          <a:xfrm>
            <a:off x="6104957" y="3260253"/>
            <a:ext cx="4972042" cy="337491"/>
          </a:xfrm>
          <a:noFill/>
        </p:spPr>
        <p:txBody>
          <a:bodyPr vert="horz" lIns="91440" tIns="45720" rIns="91440" bIns="45720" rtlCol="0" anchor="b">
            <a:normAutofit/>
          </a:bodyPr>
          <a:lstStyle/>
          <a:p>
            <a:pPr algn="ctr"/>
            <a:r>
              <a:rPr lang="en-US" sz="1400" dirty="0">
                <a:latin typeface="+mn-lt"/>
              </a:rPr>
              <a:t>Measure out and cut 10 inches of the plastic braid</a:t>
            </a:r>
          </a:p>
        </p:txBody>
      </p:sp>
    </p:spTree>
    <p:extLst>
      <p:ext uri="{BB962C8B-B14F-4D97-AF65-F5344CB8AC3E}">
        <p14:creationId xmlns:p14="http://schemas.microsoft.com/office/powerpoint/2010/main" val="351536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accessory, necklet, connector&#10;&#10;Description automatically generated">
            <a:extLst>
              <a:ext uri="{FF2B5EF4-FFF2-40B4-BE49-F238E27FC236}">
                <a16:creationId xmlns:a16="http://schemas.microsoft.com/office/drawing/2014/main" id="{7B9C54F8-4312-CE42-94CC-95FB1201EC68}"/>
              </a:ext>
            </a:extLst>
          </p:cNvPr>
          <p:cNvPicPr>
            <a:picLocks noChangeAspect="1"/>
          </p:cNvPicPr>
          <p:nvPr/>
        </p:nvPicPr>
        <p:blipFill rotWithShape="1">
          <a:blip r:embed="rId2"/>
          <a:srcRect r="882"/>
          <a:stretch/>
        </p:blipFill>
        <p:spPr>
          <a:xfrm rot="5400000">
            <a:off x="3663328" y="2124940"/>
            <a:ext cx="4980341" cy="3768501"/>
          </a:xfrm>
          <a:prstGeom prst="rect">
            <a:avLst/>
          </a:prstGeom>
        </p:spPr>
      </p:pic>
      <p:pic>
        <p:nvPicPr>
          <p:cNvPr id="4" name="Picture 3">
            <a:extLst>
              <a:ext uri="{FF2B5EF4-FFF2-40B4-BE49-F238E27FC236}">
                <a16:creationId xmlns:a16="http://schemas.microsoft.com/office/drawing/2014/main" id="{B18C55F6-029C-1744-B801-3AF309111944}"/>
              </a:ext>
            </a:extLst>
          </p:cNvPr>
          <p:cNvPicPr>
            <a:picLocks noChangeAspect="1"/>
          </p:cNvPicPr>
          <p:nvPr/>
        </p:nvPicPr>
        <p:blipFill rotWithShape="1">
          <a:blip r:embed="rId3"/>
          <a:srcRect r="865" b="4"/>
          <a:stretch/>
        </p:blipFill>
        <p:spPr>
          <a:xfrm rot="5400000">
            <a:off x="-433246" y="2124940"/>
            <a:ext cx="4980340" cy="3768501"/>
          </a:xfrm>
          <a:prstGeom prst="rect">
            <a:avLst/>
          </a:prstGeom>
        </p:spPr>
      </p:pic>
      <p:cxnSp>
        <p:nvCxnSpPr>
          <p:cNvPr id="6" name="Straight Arrow Connector 5">
            <a:extLst>
              <a:ext uri="{FF2B5EF4-FFF2-40B4-BE49-F238E27FC236}">
                <a16:creationId xmlns:a16="http://schemas.microsoft.com/office/drawing/2014/main" id="{B784E467-4D45-4C4D-8F1F-21DF595B9F57}"/>
              </a:ext>
            </a:extLst>
          </p:cNvPr>
          <p:cNvCxnSpPr>
            <a:cxnSpLocks/>
          </p:cNvCxnSpPr>
          <p:nvPr/>
        </p:nvCxnSpPr>
        <p:spPr>
          <a:xfrm flipV="1">
            <a:off x="2218596" y="4866304"/>
            <a:ext cx="0" cy="1197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168ED94-8B31-BD43-ACD8-4E60D86A93F0}"/>
              </a:ext>
            </a:extLst>
          </p:cNvPr>
          <p:cNvSpPr txBox="1">
            <a:spLocks/>
          </p:cNvSpPr>
          <p:nvPr/>
        </p:nvSpPr>
        <p:spPr>
          <a:xfrm>
            <a:off x="172674" y="5178228"/>
            <a:ext cx="1993350" cy="577140"/>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Put plastic braid on from the bottom end</a:t>
            </a:r>
          </a:p>
        </p:txBody>
      </p:sp>
      <p:sp>
        <p:nvSpPr>
          <p:cNvPr id="10" name="Title 1">
            <a:extLst>
              <a:ext uri="{FF2B5EF4-FFF2-40B4-BE49-F238E27FC236}">
                <a16:creationId xmlns:a16="http://schemas.microsoft.com/office/drawing/2014/main" id="{BAFA765E-DBAD-6949-ABBE-3EE0A9CC36A9}"/>
              </a:ext>
            </a:extLst>
          </p:cNvPr>
          <p:cNvSpPr>
            <a:spLocks noGrp="1"/>
          </p:cNvSpPr>
          <p:nvPr>
            <p:ph type="title"/>
          </p:nvPr>
        </p:nvSpPr>
        <p:spPr>
          <a:xfrm>
            <a:off x="1791418" y="358639"/>
            <a:ext cx="8609163" cy="983627"/>
          </a:xfrm>
          <a:noFill/>
        </p:spPr>
        <p:txBody>
          <a:bodyPr vert="horz" lIns="91440" tIns="45720" rIns="91440" bIns="45720" rtlCol="0" anchor="b">
            <a:normAutofit/>
          </a:bodyPr>
          <a:lstStyle/>
          <a:p>
            <a:pPr algn="ctr"/>
            <a:r>
              <a:rPr lang="en-US" sz="1400" dirty="0">
                <a:latin typeface="+mn-lt"/>
              </a:rPr>
              <a:t>Slide on plastic braid onto the twisted pair from the end WITHOUT the ground wire and over the metal braid. Slide the plastic braid toward ground wire. Take end of  ground wire and poke it through a hole in the plastic braid about and inch from the end. This placement of the ground wire through the braid should result in the end of the plastic braid hitting the middle of the shrink tube.</a:t>
            </a:r>
          </a:p>
        </p:txBody>
      </p:sp>
      <p:sp>
        <p:nvSpPr>
          <p:cNvPr id="15" name="Left Bracket 14">
            <a:extLst>
              <a:ext uri="{FF2B5EF4-FFF2-40B4-BE49-F238E27FC236}">
                <a16:creationId xmlns:a16="http://schemas.microsoft.com/office/drawing/2014/main" id="{DF427F7D-2983-6542-BADC-096143F7053E}"/>
              </a:ext>
            </a:extLst>
          </p:cNvPr>
          <p:cNvSpPr/>
          <p:nvPr/>
        </p:nvSpPr>
        <p:spPr>
          <a:xfrm rot="3620195">
            <a:off x="5871062" y="3990797"/>
            <a:ext cx="358815" cy="1000913"/>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itle 1">
            <a:extLst>
              <a:ext uri="{FF2B5EF4-FFF2-40B4-BE49-F238E27FC236}">
                <a16:creationId xmlns:a16="http://schemas.microsoft.com/office/drawing/2014/main" id="{DF9D4960-F22B-5C4B-9216-0502B129F1C3}"/>
              </a:ext>
            </a:extLst>
          </p:cNvPr>
          <p:cNvSpPr txBox="1">
            <a:spLocks/>
          </p:cNvSpPr>
          <p:nvPr/>
        </p:nvSpPr>
        <p:spPr>
          <a:xfrm rot="19836122">
            <a:off x="5302799" y="3907102"/>
            <a:ext cx="1218145" cy="395658"/>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About 1 inch</a:t>
            </a:r>
          </a:p>
        </p:txBody>
      </p:sp>
      <p:sp>
        <p:nvSpPr>
          <p:cNvPr id="20" name="Left Bracket 19">
            <a:extLst>
              <a:ext uri="{FF2B5EF4-FFF2-40B4-BE49-F238E27FC236}">
                <a16:creationId xmlns:a16="http://schemas.microsoft.com/office/drawing/2014/main" id="{68FB9169-1AB6-294A-95E5-9E82691F220F}"/>
              </a:ext>
            </a:extLst>
          </p:cNvPr>
          <p:cNvSpPr/>
          <p:nvPr/>
        </p:nvSpPr>
        <p:spPr>
          <a:xfrm rot="3620195">
            <a:off x="9882253" y="3990797"/>
            <a:ext cx="358815" cy="1000913"/>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itle 1">
            <a:extLst>
              <a:ext uri="{FF2B5EF4-FFF2-40B4-BE49-F238E27FC236}">
                <a16:creationId xmlns:a16="http://schemas.microsoft.com/office/drawing/2014/main" id="{379842C9-85FE-C844-8B57-CBD9F94BF49C}"/>
              </a:ext>
            </a:extLst>
          </p:cNvPr>
          <p:cNvSpPr txBox="1">
            <a:spLocks/>
          </p:cNvSpPr>
          <p:nvPr/>
        </p:nvSpPr>
        <p:spPr>
          <a:xfrm rot="19836122">
            <a:off x="9313990" y="3907102"/>
            <a:ext cx="1218145" cy="395658"/>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About 1 inch</a:t>
            </a:r>
          </a:p>
        </p:txBody>
      </p:sp>
      <p:sp>
        <p:nvSpPr>
          <p:cNvPr id="22" name="Rectangle 21">
            <a:extLst>
              <a:ext uri="{FF2B5EF4-FFF2-40B4-BE49-F238E27FC236}">
                <a16:creationId xmlns:a16="http://schemas.microsoft.com/office/drawing/2014/main" id="{18D43FE4-4981-584C-9485-89B852C277CD}"/>
              </a:ext>
            </a:extLst>
          </p:cNvPr>
          <p:cNvSpPr/>
          <p:nvPr/>
        </p:nvSpPr>
        <p:spPr>
          <a:xfrm rot="5400000">
            <a:off x="7610461" y="2274380"/>
            <a:ext cx="4980342" cy="3469621"/>
          </a:xfrm>
          <a:prstGeom prst="rect">
            <a:avLst/>
          </a:prstGeom>
          <a:blipFill dpi="0" rotWithShape="1">
            <a:blip r:embed="rId2">
              <a:extLst>
                <a:ext uri="{28A0092B-C50C-407E-A947-70E740481C1C}">
                  <a14:useLocalDpi xmlns:a14="http://schemas.microsoft.com/office/drawing/2010/main" val="0"/>
                </a:ext>
              </a:extLst>
            </a:blip>
            <a:srcRect/>
            <a:stretch>
              <a:fillRect l="-32502" t="-47877" r="-9202" b="-199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 Bracket 22">
            <a:extLst>
              <a:ext uri="{FF2B5EF4-FFF2-40B4-BE49-F238E27FC236}">
                <a16:creationId xmlns:a16="http://schemas.microsoft.com/office/drawing/2014/main" id="{76F863A5-A612-7C44-8A89-33559F7C76CE}"/>
              </a:ext>
            </a:extLst>
          </p:cNvPr>
          <p:cNvSpPr/>
          <p:nvPr/>
        </p:nvSpPr>
        <p:spPr>
          <a:xfrm rot="14494726">
            <a:off x="9910068" y="4528948"/>
            <a:ext cx="363930" cy="1207837"/>
          </a:xfrm>
          <a:prstGeom prst="lef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itle 1">
            <a:extLst>
              <a:ext uri="{FF2B5EF4-FFF2-40B4-BE49-F238E27FC236}">
                <a16:creationId xmlns:a16="http://schemas.microsoft.com/office/drawing/2014/main" id="{469197EC-0325-B048-ABD8-4BF8B047170C}"/>
              </a:ext>
            </a:extLst>
          </p:cNvPr>
          <p:cNvSpPr txBox="1">
            <a:spLocks/>
          </p:cNvSpPr>
          <p:nvPr/>
        </p:nvSpPr>
        <p:spPr>
          <a:xfrm rot="19836122">
            <a:off x="9791509" y="5223566"/>
            <a:ext cx="1218145" cy="395658"/>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C000"/>
                </a:solidFill>
                <a:latin typeface="+mn-lt"/>
              </a:rPr>
              <a:t>Shrink tube</a:t>
            </a:r>
          </a:p>
        </p:txBody>
      </p:sp>
      <p:cxnSp>
        <p:nvCxnSpPr>
          <p:cNvPr id="26" name="Straight Connector 25">
            <a:extLst>
              <a:ext uri="{FF2B5EF4-FFF2-40B4-BE49-F238E27FC236}">
                <a16:creationId xmlns:a16="http://schemas.microsoft.com/office/drawing/2014/main" id="{C0D23C86-103D-874A-BCD5-B55CEE5BA589}"/>
              </a:ext>
            </a:extLst>
          </p:cNvPr>
          <p:cNvCxnSpPr>
            <a:cxnSpLocks/>
          </p:cNvCxnSpPr>
          <p:nvPr/>
        </p:nvCxnSpPr>
        <p:spPr>
          <a:xfrm>
            <a:off x="9572506" y="4217110"/>
            <a:ext cx="528126" cy="9568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89CC350B-B6E0-384A-A0E0-3CB9D3DC443F}"/>
              </a:ext>
            </a:extLst>
          </p:cNvPr>
          <p:cNvSpPr txBox="1">
            <a:spLocks/>
          </p:cNvSpPr>
          <p:nvPr/>
        </p:nvSpPr>
        <p:spPr>
          <a:xfrm rot="19836122">
            <a:off x="8606930" y="3800530"/>
            <a:ext cx="1619451"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End of plastic braid</a:t>
            </a:r>
          </a:p>
        </p:txBody>
      </p:sp>
    </p:spTree>
    <p:extLst>
      <p:ext uri="{BB962C8B-B14F-4D97-AF65-F5344CB8AC3E}">
        <p14:creationId xmlns:p14="http://schemas.microsoft.com/office/powerpoint/2010/main" val="401348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picture containing text, measuring stick&#10;&#10;Description automatically generated">
            <a:extLst>
              <a:ext uri="{FF2B5EF4-FFF2-40B4-BE49-F238E27FC236}">
                <a16:creationId xmlns:a16="http://schemas.microsoft.com/office/drawing/2014/main" id="{CF62DD25-C16B-D04D-BE49-1CFFAEDCA663}"/>
              </a:ext>
            </a:extLst>
          </p:cNvPr>
          <p:cNvPicPr>
            <a:picLocks noChangeAspect="1"/>
          </p:cNvPicPr>
          <p:nvPr/>
        </p:nvPicPr>
        <p:blipFill rotWithShape="1">
          <a:blip r:embed="rId2"/>
          <a:srcRect r="882"/>
          <a:stretch/>
        </p:blipFill>
        <p:spPr>
          <a:xfrm rot="5400000">
            <a:off x="-832203" y="832202"/>
            <a:ext cx="6840256" cy="5175852"/>
          </a:xfrm>
          <a:prstGeom prst="rect">
            <a:avLst/>
          </a:prstGeom>
        </p:spPr>
      </p:pic>
      <p:sp>
        <p:nvSpPr>
          <p:cNvPr id="10" name="Left Bracket 9">
            <a:extLst>
              <a:ext uri="{FF2B5EF4-FFF2-40B4-BE49-F238E27FC236}">
                <a16:creationId xmlns:a16="http://schemas.microsoft.com/office/drawing/2014/main" id="{8C7122FE-D275-B948-BAA5-3A31B87BBEBE}"/>
              </a:ext>
            </a:extLst>
          </p:cNvPr>
          <p:cNvSpPr/>
          <p:nvPr/>
        </p:nvSpPr>
        <p:spPr>
          <a:xfrm rot="5400000">
            <a:off x="2257964" y="2982582"/>
            <a:ext cx="332117" cy="1224951"/>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
            <a:extLst>
              <a:ext uri="{FF2B5EF4-FFF2-40B4-BE49-F238E27FC236}">
                <a16:creationId xmlns:a16="http://schemas.microsoft.com/office/drawing/2014/main" id="{71FB828E-9684-4348-B533-4816730A6482}"/>
              </a:ext>
            </a:extLst>
          </p:cNvPr>
          <p:cNvSpPr txBox="1">
            <a:spLocks/>
          </p:cNvSpPr>
          <p:nvPr/>
        </p:nvSpPr>
        <p:spPr>
          <a:xfrm>
            <a:off x="1614296" y="3022583"/>
            <a:ext cx="1619451"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Shrink tube needs to cover this length</a:t>
            </a:r>
          </a:p>
        </p:txBody>
      </p:sp>
      <p:sp>
        <p:nvSpPr>
          <p:cNvPr id="12" name="Title 1">
            <a:extLst>
              <a:ext uri="{FF2B5EF4-FFF2-40B4-BE49-F238E27FC236}">
                <a16:creationId xmlns:a16="http://schemas.microsoft.com/office/drawing/2014/main" id="{3F725477-5409-BE4A-984E-3677EF88E509}"/>
              </a:ext>
            </a:extLst>
          </p:cNvPr>
          <p:cNvSpPr>
            <a:spLocks noGrp="1"/>
          </p:cNvSpPr>
          <p:nvPr>
            <p:ph type="title"/>
          </p:nvPr>
        </p:nvSpPr>
        <p:spPr>
          <a:xfrm>
            <a:off x="5917717" y="3022583"/>
            <a:ext cx="5365629" cy="575161"/>
          </a:xfrm>
          <a:noFill/>
        </p:spPr>
        <p:txBody>
          <a:bodyPr vert="horz" lIns="91440" tIns="45720" rIns="91440" bIns="45720" rtlCol="0" anchor="b">
            <a:normAutofit fontScale="90000"/>
          </a:bodyPr>
          <a:lstStyle/>
          <a:p>
            <a:pPr algn="ctr"/>
            <a:r>
              <a:rPr lang="en-US" sz="1400" dirty="0">
                <a:latin typeface="+mn-lt"/>
              </a:rPr>
              <a:t>Measure out and cut  3/4 inch of 4.8 mm adhesive shrink tube. Ensure that this length of shrink tube will cover the solder joint of the ground cable and will extend to the end of the shrink tube covering the metal braid joint.</a:t>
            </a:r>
          </a:p>
        </p:txBody>
      </p:sp>
    </p:spTree>
    <p:extLst>
      <p:ext uri="{BB962C8B-B14F-4D97-AF65-F5344CB8AC3E}">
        <p14:creationId xmlns:p14="http://schemas.microsoft.com/office/powerpoint/2010/main" val="58799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56C1693-61E9-E149-95D3-6A03F611EBF8}"/>
              </a:ext>
            </a:extLst>
          </p:cNvPr>
          <p:cNvPicPr>
            <a:picLocks noChangeAspect="1"/>
          </p:cNvPicPr>
          <p:nvPr/>
        </p:nvPicPr>
        <p:blipFill rotWithShape="1">
          <a:blip r:embed="rId2"/>
          <a:srcRect r="865" b="4"/>
          <a:stretch/>
        </p:blipFill>
        <p:spPr>
          <a:xfrm rot="5400000">
            <a:off x="-835718" y="835717"/>
            <a:ext cx="6864537" cy="5193102"/>
          </a:xfrm>
          <a:prstGeom prst="rect">
            <a:avLst/>
          </a:prstGeom>
        </p:spPr>
      </p:pic>
      <p:sp>
        <p:nvSpPr>
          <p:cNvPr id="5" name="Title 1">
            <a:extLst>
              <a:ext uri="{FF2B5EF4-FFF2-40B4-BE49-F238E27FC236}">
                <a16:creationId xmlns:a16="http://schemas.microsoft.com/office/drawing/2014/main" id="{756987EC-2D22-7344-B651-93130A495F12}"/>
              </a:ext>
            </a:extLst>
          </p:cNvPr>
          <p:cNvSpPr>
            <a:spLocks noGrp="1"/>
          </p:cNvSpPr>
          <p:nvPr>
            <p:ph type="title"/>
          </p:nvPr>
        </p:nvSpPr>
        <p:spPr>
          <a:xfrm>
            <a:off x="5917717" y="3022583"/>
            <a:ext cx="5365629" cy="575161"/>
          </a:xfrm>
          <a:noFill/>
        </p:spPr>
        <p:txBody>
          <a:bodyPr vert="horz" lIns="91440" tIns="45720" rIns="91440" bIns="45720" rtlCol="0" anchor="b">
            <a:normAutofit fontScale="90000"/>
          </a:bodyPr>
          <a:lstStyle/>
          <a:p>
            <a:pPr algn="ctr"/>
            <a:r>
              <a:rPr lang="en-US" sz="1400" dirty="0">
                <a:latin typeface="+mn-lt"/>
              </a:rPr>
              <a:t>Slip the piece of shrink tube onto the twisted pair and onto the plastic braid &amp; ground wire solder joint. Apply the heat gun to make the tube shrink.</a:t>
            </a:r>
          </a:p>
        </p:txBody>
      </p:sp>
    </p:spTree>
    <p:extLst>
      <p:ext uri="{BB962C8B-B14F-4D97-AF65-F5344CB8AC3E}">
        <p14:creationId xmlns:p14="http://schemas.microsoft.com/office/powerpoint/2010/main" val="3071072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949DBA-8981-674F-9A10-EB1AD26B5D4E}"/>
              </a:ext>
            </a:extLst>
          </p:cNvPr>
          <p:cNvPicPr>
            <a:picLocks noGrp="1" noChangeAspect="1"/>
          </p:cNvPicPr>
          <p:nvPr>
            <p:ph idx="1"/>
          </p:nvPr>
        </p:nvPicPr>
        <p:blipFill>
          <a:blip r:embed="rId2"/>
          <a:stretch>
            <a:fillRect/>
          </a:stretch>
        </p:blipFill>
        <p:spPr>
          <a:xfrm>
            <a:off x="2293702" y="879895"/>
            <a:ext cx="7604596" cy="5703446"/>
          </a:xfrm>
        </p:spPr>
      </p:pic>
      <p:sp>
        <p:nvSpPr>
          <p:cNvPr id="8" name="Title 1">
            <a:extLst>
              <a:ext uri="{FF2B5EF4-FFF2-40B4-BE49-F238E27FC236}">
                <a16:creationId xmlns:a16="http://schemas.microsoft.com/office/drawing/2014/main" id="{AFB547FE-A8C1-D240-B3CB-3B254250DECA}"/>
              </a:ext>
            </a:extLst>
          </p:cNvPr>
          <p:cNvSpPr>
            <a:spLocks noGrp="1"/>
          </p:cNvSpPr>
          <p:nvPr>
            <p:ph type="title"/>
          </p:nvPr>
        </p:nvSpPr>
        <p:spPr>
          <a:xfrm>
            <a:off x="2731700" y="0"/>
            <a:ext cx="6728599" cy="768280"/>
          </a:xfrm>
          <a:noFill/>
        </p:spPr>
        <p:txBody>
          <a:bodyPr vert="horz" lIns="91440" tIns="45720" rIns="91440" bIns="45720" rtlCol="0" anchor="b">
            <a:normAutofit/>
          </a:bodyPr>
          <a:lstStyle/>
          <a:p>
            <a:pPr algn="ctr"/>
            <a:r>
              <a:rPr lang="en-US" sz="1400" dirty="0">
                <a:latin typeface="+mn-lt"/>
              </a:rPr>
              <a:t>On the other end of the harness, cut the excess plastic braid. Again, the proper length is such that the plastic braid end in the middle of the metal braid joint.</a:t>
            </a:r>
          </a:p>
        </p:txBody>
      </p:sp>
      <p:cxnSp>
        <p:nvCxnSpPr>
          <p:cNvPr id="9" name="Straight Connector 8">
            <a:extLst>
              <a:ext uri="{FF2B5EF4-FFF2-40B4-BE49-F238E27FC236}">
                <a16:creationId xmlns:a16="http://schemas.microsoft.com/office/drawing/2014/main" id="{C75309D6-493B-7641-B243-607D81DAB363}"/>
              </a:ext>
            </a:extLst>
          </p:cNvPr>
          <p:cNvCxnSpPr>
            <a:cxnSpLocks/>
          </p:cNvCxnSpPr>
          <p:nvPr/>
        </p:nvCxnSpPr>
        <p:spPr>
          <a:xfrm flipV="1">
            <a:off x="4192437" y="2723617"/>
            <a:ext cx="0" cy="8434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E7205D5-39FC-4E4A-9A30-AC4DFDAB69D4}"/>
              </a:ext>
            </a:extLst>
          </p:cNvPr>
          <p:cNvSpPr txBox="1">
            <a:spLocks/>
          </p:cNvSpPr>
          <p:nvPr/>
        </p:nvSpPr>
        <p:spPr>
          <a:xfrm>
            <a:off x="3347444" y="3549769"/>
            <a:ext cx="1758998" cy="35711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End of plastic braid</a:t>
            </a:r>
          </a:p>
        </p:txBody>
      </p:sp>
      <p:sp>
        <p:nvSpPr>
          <p:cNvPr id="11" name="Left Bracket 10">
            <a:extLst>
              <a:ext uri="{FF2B5EF4-FFF2-40B4-BE49-F238E27FC236}">
                <a16:creationId xmlns:a16="http://schemas.microsoft.com/office/drawing/2014/main" id="{47E90487-158C-E04E-837F-E7352C7AE207}"/>
              </a:ext>
            </a:extLst>
          </p:cNvPr>
          <p:cNvSpPr/>
          <p:nvPr/>
        </p:nvSpPr>
        <p:spPr>
          <a:xfrm rot="5400000">
            <a:off x="3987999" y="2373983"/>
            <a:ext cx="357117" cy="741870"/>
          </a:xfrm>
          <a:prstGeom prst="lef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itle 1">
            <a:extLst>
              <a:ext uri="{FF2B5EF4-FFF2-40B4-BE49-F238E27FC236}">
                <a16:creationId xmlns:a16="http://schemas.microsoft.com/office/drawing/2014/main" id="{AD6B8914-865E-4842-8BDE-992D2482DAB8}"/>
              </a:ext>
            </a:extLst>
          </p:cNvPr>
          <p:cNvSpPr txBox="1">
            <a:spLocks/>
          </p:cNvSpPr>
          <p:nvPr/>
        </p:nvSpPr>
        <p:spPr>
          <a:xfrm>
            <a:off x="3669629" y="2147383"/>
            <a:ext cx="1218145" cy="395658"/>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C000"/>
                </a:solidFill>
                <a:latin typeface="+mn-lt"/>
              </a:rPr>
              <a:t>Shrink tube</a:t>
            </a:r>
          </a:p>
        </p:txBody>
      </p:sp>
    </p:spTree>
    <p:extLst>
      <p:ext uri="{BB962C8B-B14F-4D97-AF65-F5344CB8AC3E}">
        <p14:creationId xmlns:p14="http://schemas.microsoft.com/office/powerpoint/2010/main" val="74454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1E72F-CFF9-5148-95AF-907C94BC8249}"/>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FAF4F5C-6F0B-0E4E-BC87-397B92346E3C}"/>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5" name="Content Placeholder 4" descr="A picture containing text, indoor&#10;&#10;Description automatically generated">
            <a:extLst>
              <a:ext uri="{FF2B5EF4-FFF2-40B4-BE49-F238E27FC236}">
                <a16:creationId xmlns:a16="http://schemas.microsoft.com/office/drawing/2014/main" id="{8BC6926B-60E4-674B-A53E-D2EE8E218189}"/>
              </a:ext>
            </a:extLst>
          </p:cNvPr>
          <p:cNvPicPr>
            <a:picLocks noChangeAspect="1"/>
          </p:cNvPicPr>
          <p:nvPr/>
        </p:nvPicPr>
        <p:blipFill rotWithShape="1">
          <a:blip r:embed="rId2"/>
          <a:srcRect t="21438" r="1" b="19461"/>
          <a:stretch/>
        </p:blipFill>
        <p:spPr>
          <a:xfrm>
            <a:off x="640080" y="640080"/>
            <a:ext cx="10911840" cy="4836795"/>
          </a:xfrm>
          <a:prstGeom prst="rect">
            <a:avLst/>
          </a:prstGeom>
          <a:ln w="19050">
            <a:noFill/>
            <a:miter lim="800000"/>
          </a:ln>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yellow, measuring stick&#10;&#10;Description automatically generated">
            <a:extLst>
              <a:ext uri="{FF2B5EF4-FFF2-40B4-BE49-F238E27FC236}">
                <a16:creationId xmlns:a16="http://schemas.microsoft.com/office/drawing/2014/main" id="{93914A3E-9CA2-4443-A7D1-856887B656F2}"/>
              </a:ext>
            </a:extLst>
          </p:cNvPr>
          <p:cNvPicPr>
            <a:picLocks noChangeAspect="1"/>
          </p:cNvPicPr>
          <p:nvPr/>
        </p:nvPicPr>
        <p:blipFill>
          <a:blip r:embed="rId2"/>
          <a:stretch>
            <a:fillRect/>
          </a:stretch>
        </p:blipFill>
        <p:spPr>
          <a:xfrm>
            <a:off x="2201892" y="809805"/>
            <a:ext cx="7788215" cy="5841161"/>
          </a:xfrm>
          <a:prstGeom prst="rect">
            <a:avLst/>
          </a:prstGeom>
        </p:spPr>
      </p:pic>
      <p:sp>
        <p:nvSpPr>
          <p:cNvPr id="5" name="Title 1">
            <a:extLst>
              <a:ext uri="{FF2B5EF4-FFF2-40B4-BE49-F238E27FC236}">
                <a16:creationId xmlns:a16="http://schemas.microsoft.com/office/drawing/2014/main" id="{73803215-B7DB-5F4F-A52C-291AE0899514}"/>
              </a:ext>
            </a:extLst>
          </p:cNvPr>
          <p:cNvSpPr>
            <a:spLocks noGrp="1"/>
          </p:cNvSpPr>
          <p:nvPr>
            <p:ph type="title"/>
          </p:nvPr>
        </p:nvSpPr>
        <p:spPr>
          <a:xfrm>
            <a:off x="2384878" y="0"/>
            <a:ext cx="7422243" cy="768280"/>
          </a:xfrm>
          <a:noFill/>
        </p:spPr>
        <p:txBody>
          <a:bodyPr vert="horz" lIns="91440" tIns="45720" rIns="91440" bIns="45720" rtlCol="0" anchor="b">
            <a:normAutofit/>
          </a:bodyPr>
          <a:lstStyle/>
          <a:p>
            <a:pPr algn="ctr"/>
            <a:r>
              <a:rPr lang="en-US" sz="1400" dirty="0">
                <a:latin typeface="+mn-lt"/>
              </a:rPr>
              <a:t>Measure out and cut ½ inch of 4.8 mm adhesive shrink tube. Slide the piece of shrink tube onto the twisted pair and down onto the plastic braid joint. Again, the plastic braid should be in the middle of the shrink tube piece. Apply, the heat gun to shrink the tube. </a:t>
            </a:r>
          </a:p>
        </p:txBody>
      </p:sp>
    </p:spTree>
    <p:extLst>
      <p:ext uri="{BB962C8B-B14F-4D97-AF65-F5344CB8AC3E}">
        <p14:creationId xmlns:p14="http://schemas.microsoft.com/office/powerpoint/2010/main" val="403353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yellow, device&#10;&#10;Description automatically generated">
            <a:extLst>
              <a:ext uri="{FF2B5EF4-FFF2-40B4-BE49-F238E27FC236}">
                <a16:creationId xmlns:a16="http://schemas.microsoft.com/office/drawing/2014/main" id="{75DD581D-4D07-9745-8E50-FF4AAE124987}"/>
              </a:ext>
            </a:extLst>
          </p:cNvPr>
          <p:cNvPicPr>
            <a:picLocks noGrp="1" noChangeAspect="1"/>
          </p:cNvPicPr>
          <p:nvPr>
            <p:ph idx="1"/>
          </p:nvPr>
        </p:nvPicPr>
        <p:blipFill>
          <a:blip r:embed="rId2"/>
          <a:stretch>
            <a:fillRect/>
          </a:stretch>
        </p:blipFill>
        <p:spPr>
          <a:xfrm>
            <a:off x="2446375" y="943448"/>
            <a:ext cx="7422244" cy="5566681"/>
          </a:xfrm>
        </p:spPr>
      </p:pic>
      <p:sp>
        <p:nvSpPr>
          <p:cNvPr id="6" name="Title 1">
            <a:extLst>
              <a:ext uri="{FF2B5EF4-FFF2-40B4-BE49-F238E27FC236}">
                <a16:creationId xmlns:a16="http://schemas.microsoft.com/office/drawing/2014/main" id="{86AA751B-C4C5-F54F-B5F9-ADF545481C1D}"/>
              </a:ext>
            </a:extLst>
          </p:cNvPr>
          <p:cNvSpPr>
            <a:spLocks noGrp="1"/>
          </p:cNvSpPr>
          <p:nvPr>
            <p:ph type="title"/>
          </p:nvPr>
        </p:nvSpPr>
        <p:spPr>
          <a:xfrm>
            <a:off x="2384878" y="0"/>
            <a:ext cx="7422243" cy="768280"/>
          </a:xfrm>
          <a:noFill/>
        </p:spPr>
        <p:txBody>
          <a:bodyPr vert="horz" lIns="91440" tIns="45720" rIns="91440" bIns="45720" rtlCol="0" anchor="b">
            <a:normAutofit/>
          </a:bodyPr>
          <a:lstStyle/>
          <a:p>
            <a:pPr algn="ctr"/>
            <a:r>
              <a:rPr lang="en-US" sz="1400" dirty="0">
                <a:latin typeface="+mn-lt"/>
              </a:rPr>
              <a:t>Trim both ends of twisted so that 1 ½ inch of the twisted pair coming out of the shrink tube joints.</a:t>
            </a:r>
          </a:p>
        </p:txBody>
      </p:sp>
    </p:spTree>
    <p:extLst>
      <p:ext uri="{BB962C8B-B14F-4D97-AF65-F5344CB8AC3E}">
        <p14:creationId xmlns:p14="http://schemas.microsoft.com/office/powerpoint/2010/main" val="26668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71498AF-1C98-1B45-9C4E-1C295E469892}"/>
              </a:ext>
            </a:extLst>
          </p:cNvPr>
          <p:cNvPicPr>
            <a:picLocks noChangeAspect="1"/>
          </p:cNvPicPr>
          <p:nvPr/>
        </p:nvPicPr>
        <p:blipFill rotWithShape="1">
          <a:blip r:embed="rId2"/>
          <a:srcRect t="23852" r="-1" b="-1"/>
          <a:stretch/>
        </p:blipFill>
        <p:spPr>
          <a:xfrm>
            <a:off x="8241563" y="2587847"/>
            <a:ext cx="3584448" cy="3639312"/>
          </a:xfrm>
          <a:prstGeom prst="rect">
            <a:avLst/>
          </a:prstGeom>
        </p:spPr>
      </p:pic>
      <p:pic>
        <p:nvPicPr>
          <p:cNvPr id="5" name="Content Placeholder 4">
            <a:extLst>
              <a:ext uri="{FF2B5EF4-FFF2-40B4-BE49-F238E27FC236}">
                <a16:creationId xmlns:a16="http://schemas.microsoft.com/office/drawing/2014/main" id="{A2182BAB-12EA-1848-82A1-556C690830C0}"/>
              </a:ext>
            </a:extLst>
          </p:cNvPr>
          <p:cNvPicPr>
            <a:picLocks noChangeAspect="1"/>
          </p:cNvPicPr>
          <p:nvPr/>
        </p:nvPicPr>
        <p:blipFill rotWithShape="1">
          <a:blip r:embed="rId3"/>
          <a:srcRect t="23852" r="-1" b="-1"/>
          <a:stretch/>
        </p:blipFill>
        <p:spPr>
          <a:xfrm>
            <a:off x="603735" y="2587847"/>
            <a:ext cx="3584448" cy="3639312"/>
          </a:xfrm>
          <a:prstGeom prst="rect">
            <a:avLst/>
          </a:prstGeom>
        </p:spPr>
      </p:pic>
      <p:pic>
        <p:nvPicPr>
          <p:cNvPr id="6" name="Picture 5" descr="A picture containing text, indoor, orange&#10;&#10;Description automatically generated">
            <a:extLst>
              <a:ext uri="{FF2B5EF4-FFF2-40B4-BE49-F238E27FC236}">
                <a16:creationId xmlns:a16="http://schemas.microsoft.com/office/drawing/2014/main" id="{A47AB075-2B83-F047-AAD3-48822F6017D7}"/>
              </a:ext>
            </a:extLst>
          </p:cNvPr>
          <p:cNvPicPr>
            <a:picLocks noChangeAspect="1"/>
          </p:cNvPicPr>
          <p:nvPr/>
        </p:nvPicPr>
        <p:blipFill rotWithShape="1">
          <a:blip r:embed="rId4"/>
          <a:srcRect t="26131"/>
          <a:stretch/>
        </p:blipFill>
        <p:spPr>
          <a:xfrm rot="16200000">
            <a:off x="4395217" y="2615279"/>
            <a:ext cx="3639312" cy="3584448"/>
          </a:xfrm>
          <a:prstGeom prst="rect">
            <a:avLst/>
          </a:prstGeom>
        </p:spPr>
      </p:pic>
      <p:sp>
        <p:nvSpPr>
          <p:cNvPr id="3" name="Oval 2">
            <a:extLst>
              <a:ext uri="{FF2B5EF4-FFF2-40B4-BE49-F238E27FC236}">
                <a16:creationId xmlns:a16="http://schemas.microsoft.com/office/drawing/2014/main" id="{520D43D0-5EF2-654F-846C-EDD0DFF76DF8}"/>
              </a:ext>
            </a:extLst>
          </p:cNvPr>
          <p:cNvSpPr/>
          <p:nvPr/>
        </p:nvSpPr>
        <p:spPr>
          <a:xfrm>
            <a:off x="9623685" y="3642610"/>
            <a:ext cx="302143" cy="14990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056C5F8-EEDB-6F46-9C07-82995C066857}"/>
              </a:ext>
            </a:extLst>
          </p:cNvPr>
          <p:cNvSpPr>
            <a:spLocks noGrp="1"/>
          </p:cNvSpPr>
          <p:nvPr>
            <p:ph type="title"/>
          </p:nvPr>
        </p:nvSpPr>
        <p:spPr>
          <a:xfrm>
            <a:off x="603735" y="908045"/>
            <a:ext cx="11222276" cy="768280"/>
          </a:xfrm>
          <a:noFill/>
        </p:spPr>
        <p:txBody>
          <a:bodyPr vert="horz" lIns="91440" tIns="45720" rIns="91440" bIns="45720" rtlCol="0" anchor="b">
            <a:normAutofit/>
          </a:bodyPr>
          <a:lstStyle/>
          <a:p>
            <a:pPr algn="ctr"/>
            <a:r>
              <a:rPr lang="en-US" sz="1400" dirty="0">
                <a:latin typeface="+mn-lt"/>
              </a:rPr>
              <a:t>Strip the red and blue wire ends on the ground wire end of the harness. Be sure to strip only a little bit so there is about 2mm wire exposed. Using the KK 254 crimper, crimp on KK 254 tips onto the blue and red wires. Despite markings indicating otherwise, to crimp on the tips, use slots B (22-24).</a:t>
            </a:r>
          </a:p>
        </p:txBody>
      </p:sp>
    </p:spTree>
    <p:extLst>
      <p:ext uri="{BB962C8B-B14F-4D97-AF65-F5344CB8AC3E}">
        <p14:creationId xmlns:p14="http://schemas.microsoft.com/office/powerpoint/2010/main" val="3275711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hand, tool&#10;&#10;Description automatically generated">
            <a:extLst>
              <a:ext uri="{FF2B5EF4-FFF2-40B4-BE49-F238E27FC236}">
                <a16:creationId xmlns:a16="http://schemas.microsoft.com/office/drawing/2014/main" id="{F6ABA6B5-0473-3B4D-A173-62AA9721E491}"/>
              </a:ext>
            </a:extLst>
          </p:cNvPr>
          <p:cNvPicPr>
            <a:picLocks noGrp="1" noChangeAspect="1"/>
          </p:cNvPicPr>
          <p:nvPr>
            <p:ph idx="1"/>
          </p:nvPr>
        </p:nvPicPr>
        <p:blipFill rotWithShape="1">
          <a:blip r:embed="rId2"/>
          <a:srcRect t="39250" r="4758"/>
          <a:stretch/>
        </p:blipFill>
        <p:spPr>
          <a:xfrm>
            <a:off x="0" y="0"/>
            <a:ext cx="8063897" cy="6858000"/>
          </a:xfrm>
        </p:spPr>
      </p:pic>
      <p:cxnSp>
        <p:nvCxnSpPr>
          <p:cNvPr id="4" name="Straight Arrow Connector 3">
            <a:extLst>
              <a:ext uri="{FF2B5EF4-FFF2-40B4-BE49-F238E27FC236}">
                <a16:creationId xmlns:a16="http://schemas.microsoft.com/office/drawing/2014/main" id="{1B259F43-755A-E44A-A33B-F91525438B5D}"/>
              </a:ext>
            </a:extLst>
          </p:cNvPr>
          <p:cNvCxnSpPr>
            <a:cxnSpLocks/>
          </p:cNvCxnSpPr>
          <p:nvPr/>
        </p:nvCxnSpPr>
        <p:spPr>
          <a:xfrm flipH="1">
            <a:off x="3822493" y="1723869"/>
            <a:ext cx="1199211" cy="3747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23DCED8-EA64-1C4A-A67C-1887EC462768}"/>
              </a:ext>
            </a:extLst>
          </p:cNvPr>
          <p:cNvCxnSpPr>
            <a:cxnSpLocks/>
          </p:cNvCxnSpPr>
          <p:nvPr/>
        </p:nvCxnSpPr>
        <p:spPr>
          <a:xfrm flipH="1" flipV="1">
            <a:off x="3807503" y="2458389"/>
            <a:ext cx="1004340" cy="4347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F221ED13-FE77-A84F-9686-445FB3809407}"/>
              </a:ext>
            </a:extLst>
          </p:cNvPr>
          <p:cNvSpPr txBox="1">
            <a:spLocks/>
          </p:cNvSpPr>
          <p:nvPr/>
        </p:nvSpPr>
        <p:spPr>
          <a:xfrm>
            <a:off x="5066675" y="1453741"/>
            <a:ext cx="1738859"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Wires just poking out</a:t>
            </a:r>
          </a:p>
        </p:txBody>
      </p:sp>
      <p:sp>
        <p:nvSpPr>
          <p:cNvPr id="10" name="Title 1">
            <a:extLst>
              <a:ext uri="{FF2B5EF4-FFF2-40B4-BE49-F238E27FC236}">
                <a16:creationId xmlns:a16="http://schemas.microsoft.com/office/drawing/2014/main" id="{BC487F1B-0AD6-2E4C-AE37-6CCC14F62878}"/>
              </a:ext>
            </a:extLst>
          </p:cNvPr>
          <p:cNvSpPr txBox="1">
            <a:spLocks/>
          </p:cNvSpPr>
          <p:nvPr/>
        </p:nvSpPr>
        <p:spPr>
          <a:xfrm>
            <a:off x="4904280" y="2694329"/>
            <a:ext cx="1738859"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Isolation still in place</a:t>
            </a:r>
          </a:p>
        </p:txBody>
      </p:sp>
      <p:sp>
        <p:nvSpPr>
          <p:cNvPr id="11" name="Title 1">
            <a:extLst>
              <a:ext uri="{FF2B5EF4-FFF2-40B4-BE49-F238E27FC236}">
                <a16:creationId xmlns:a16="http://schemas.microsoft.com/office/drawing/2014/main" id="{92E53DB2-AC15-C046-AE9E-C32F89CBD8DD}"/>
              </a:ext>
            </a:extLst>
          </p:cNvPr>
          <p:cNvSpPr>
            <a:spLocks noGrp="1"/>
          </p:cNvSpPr>
          <p:nvPr>
            <p:ph type="title"/>
          </p:nvPr>
        </p:nvSpPr>
        <p:spPr>
          <a:xfrm>
            <a:off x="8274989" y="2694329"/>
            <a:ext cx="3596411" cy="1098427"/>
          </a:xfrm>
          <a:noFill/>
        </p:spPr>
        <p:txBody>
          <a:bodyPr vert="horz" lIns="91440" tIns="45720" rIns="91440" bIns="45720" rtlCol="0" anchor="b">
            <a:normAutofit/>
          </a:bodyPr>
          <a:lstStyle/>
          <a:p>
            <a:pPr algn="ctr"/>
            <a:r>
              <a:rPr lang="en-US" sz="1400" dirty="0">
                <a:latin typeface="+mn-lt"/>
              </a:rPr>
              <a:t>Once the wire ends are crimped, they should look as shown: exposed wires just poking out of the top and the isolation being out the bottom of the upper vise.</a:t>
            </a:r>
          </a:p>
        </p:txBody>
      </p:sp>
    </p:spTree>
    <p:extLst>
      <p:ext uri="{BB962C8B-B14F-4D97-AF65-F5344CB8AC3E}">
        <p14:creationId xmlns:p14="http://schemas.microsoft.com/office/powerpoint/2010/main" val="3666824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CC88C-3426-6F42-97E9-2E04684EDA3F}"/>
              </a:ext>
            </a:extLst>
          </p:cNvPr>
          <p:cNvPicPr>
            <a:picLocks noChangeAspect="1"/>
          </p:cNvPicPr>
          <p:nvPr/>
        </p:nvPicPr>
        <p:blipFill rotWithShape="1">
          <a:blip r:embed="rId2"/>
          <a:srcRect l="17750" r="1044"/>
          <a:stretch/>
        </p:blipFill>
        <p:spPr>
          <a:xfrm rot="16200000">
            <a:off x="1251216" y="1708414"/>
            <a:ext cx="3898370" cy="6400801"/>
          </a:xfrm>
          <a:prstGeom prst="rect">
            <a:avLst/>
          </a:prstGeom>
        </p:spPr>
      </p:pic>
      <p:pic>
        <p:nvPicPr>
          <p:cNvPr id="5" name="Content Placeholder 4">
            <a:extLst>
              <a:ext uri="{FF2B5EF4-FFF2-40B4-BE49-F238E27FC236}">
                <a16:creationId xmlns:a16="http://schemas.microsoft.com/office/drawing/2014/main" id="{D1B3079F-C8ED-9C4D-BAD3-235EA4B7C6FD}"/>
              </a:ext>
            </a:extLst>
          </p:cNvPr>
          <p:cNvPicPr>
            <a:picLocks noChangeAspect="1"/>
          </p:cNvPicPr>
          <p:nvPr/>
        </p:nvPicPr>
        <p:blipFill rotWithShape="1">
          <a:blip r:embed="rId3"/>
          <a:srcRect t="8163"/>
          <a:stretch/>
        </p:blipFill>
        <p:spPr>
          <a:xfrm>
            <a:off x="6591299" y="1"/>
            <a:ext cx="5600701" cy="6857999"/>
          </a:xfrm>
          <a:prstGeom prst="rect">
            <a:avLst/>
          </a:prstGeom>
        </p:spPr>
      </p:pic>
      <p:sp>
        <p:nvSpPr>
          <p:cNvPr id="6" name="Title 1">
            <a:extLst>
              <a:ext uri="{FF2B5EF4-FFF2-40B4-BE49-F238E27FC236}">
                <a16:creationId xmlns:a16="http://schemas.microsoft.com/office/drawing/2014/main" id="{202E6A84-17C3-B94F-8131-8820B47AFFAC}"/>
              </a:ext>
            </a:extLst>
          </p:cNvPr>
          <p:cNvSpPr>
            <a:spLocks noGrp="1"/>
          </p:cNvSpPr>
          <p:nvPr>
            <p:ph type="title"/>
          </p:nvPr>
        </p:nvSpPr>
        <p:spPr>
          <a:xfrm>
            <a:off x="404734" y="835549"/>
            <a:ext cx="5600701" cy="1098427"/>
          </a:xfrm>
          <a:noFill/>
        </p:spPr>
        <p:txBody>
          <a:bodyPr vert="horz" lIns="91440" tIns="45720" rIns="91440" bIns="45720" rtlCol="0" anchor="b">
            <a:normAutofit fontScale="90000"/>
          </a:bodyPr>
          <a:lstStyle/>
          <a:p>
            <a:pPr algn="ctr"/>
            <a:r>
              <a:rPr lang="en-US" sz="1400" dirty="0">
                <a:latin typeface="+mn-lt"/>
              </a:rPr>
              <a:t>Insert the KK 254 tips into the KK 254 2 hole connector. Have the extrusions of both the connector and tips face down. Then push the tip into the hole of the connector until the tip clicks. If there are difficulties with pushing the wire tip in by hand, use the metal extraction tool to push on the bottom edge of the tip until it clicks in place. Red wire goes in the left hole and blue on the right.</a:t>
            </a:r>
          </a:p>
        </p:txBody>
      </p:sp>
      <p:sp>
        <p:nvSpPr>
          <p:cNvPr id="3" name="Oval 2">
            <a:extLst>
              <a:ext uri="{FF2B5EF4-FFF2-40B4-BE49-F238E27FC236}">
                <a16:creationId xmlns:a16="http://schemas.microsoft.com/office/drawing/2014/main" id="{7DF098FE-F333-3040-B1DF-651E222B9455}"/>
              </a:ext>
            </a:extLst>
          </p:cNvPr>
          <p:cNvSpPr/>
          <p:nvPr/>
        </p:nvSpPr>
        <p:spPr>
          <a:xfrm>
            <a:off x="4227226" y="5276538"/>
            <a:ext cx="389744" cy="37475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2D8FA5-369E-634B-9C2B-3AF19E09A38E}"/>
              </a:ext>
            </a:extLst>
          </p:cNvPr>
          <p:cNvSpPr/>
          <p:nvPr/>
        </p:nvSpPr>
        <p:spPr>
          <a:xfrm>
            <a:off x="2608288" y="5181601"/>
            <a:ext cx="512167" cy="2598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A4BD5DF-DB6D-A740-AA13-70EEB2BE82F9}"/>
              </a:ext>
            </a:extLst>
          </p:cNvPr>
          <p:cNvCxnSpPr>
            <a:cxnSpLocks/>
          </p:cNvCxnSpPr>
          <p:nvPr/>
        </p:nvCxnSpPr>
        <p:spPr>
          <a:xfrm>
            <a:off x="2848131" y="5546362"/>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0E16DA-0BA4-844E-86F8-7A3CAC6CA0E9}"/>
              </a:ext>
            </a:extLst>
          </p:cNvPr>
          <p:cNvCxnSpPr>
            <a:cxnSpLocks/>
          </p:cNvCxnSpPr>
          <p:nvPr/>
        </p:nvCxnSpPr>
        <p:spPr>
          <a:xfrm>
            <a:off x="4424596" y="5739360"/>
            <a:ext cx="0" cy="535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1E816DBC-CB25-E246-8297-2B4C9DE69F0A}"/>
              </a:ext>
            </a:extLst>
          </p:cNvPr>
          <p:cNvSpPr txBox="1">
            <a:spLocks/>
          </p:cNvSpPr>
          <p:nvPr/>
        </p:nvSpPr>
        <p:spPr>
          <a:xfrm>
            <a:off x="2625776" y="6149563"/>
            <a:ext cx="1991194"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FF0000"/>
                </a:solidFill>
                <a:latin typeface="+mn-lt"/>
              </a:rPr>
              <a:t>Tip and connector extrusions turned toward table</a:t>
            </a:r>
          </a:p>
        </p:txBody>
      </p:sp>
    </p:spTree>
    <p:extLst>
      <p:ext uri="{BB962C8B-B14F-4D97-AF65-F5344CB8AC3E}">
        <p14:creationId xmlns:p14="http://schemas.microsoft.com/office/powerpoint/2010/main" val="2952325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outdoor&#10;&#10;Description automatically generated">
            <a:extLst>
              <a:ext uri="{FF2B5EF4-FFF2-40B4-BE49-F238E27FC236}">
                <a16:creationId xmlns:a16="http://schemas.microsoft.com/office/drawing/2014/main" id="{2E6FF7C1-82F9-074E-9543-33024B2CC561}"/>
              </a:ext>
            </a:extLst>
          </p:cNvPr>
          <p:cNvPicPr>
            <a:picLocks noGrp="1" noChangeAspect="1"/>
          </p:cNvPicPr>
          <p:nvPr>
            <p:ph idx="1"/>
          </p:nvPr>
        </p:nvPicPr>
        <p:blipFill>
          <a:blip r:embed="rId2"/>
          <a:stretch>
            <a:fillRect/>
          </a:stretch>
        </p:blipFill>
        <p:spPr>
          <a:xfrm>
            <a:off x="0" y="0"/>
            <a:ext cx="5143499" cy="6858000"/>
          </a:xfrm>
        </p:spPr>
      </p:pic>
      <p:sp>
        <p:nvSpPr>
          <p:cNvPr id="6" name="Title 1">
            <a:extLst>
              <a:ext uri="{FF2B5EF4-FFF2-40B4-BE49-F238E27FC236}">
                <a16:creationId xmlns:a16="http://schemas.microsoft.com/office/drawing/2014/main" id="{AE060C91-83EA-AE40-B7C5-8BCFCA933677}"/>
              </a:ext>
            </a:extLst>
          </p:cNvPr>
          <p:cNvSpPr>
            <a:spLocks noGrp="1"/>
          </p:cNvSpPr>
          <p:nvPr>
            <p:ph type="title"/>
          </p:nvPr>
        </p:nvSpPr>
        <p:spPr>
          <a:xfrm>
            <a:off x="5934974" y="2760453"/>
            <a:ext cx="5313481" cy="837291"/>
          </a:xfrm>
          <a:noFill/>
        </p:spPr>
        <p:txBody>
          <a:bodyPr vert="horz" lIns="91440" tIns="45720" rIns="91440" bIns="45720" rtlCol="0" anchor="b">
            <a:normAutofit fontScale="90000"/>
          </a:bodyPr>
          <a:lstStyle/>
          <a:p>
            <a:pPr algn="ctr"/>
            <a:r>
              <a:rPr lang="en-US" sz="1400" dirty="0">
                <a:latin typeface="+mn-lt"/>
              </a:rPr>
              <a:t>Strip the wires on the other end. The wires will need to have much more of the isolation removed than on the other end as the exposed wire need to go through the cylinder of the fork tip. Hence, there needs to be about 8-9mm of exposed wire. The ends of the wire will be just expose out of the top and the bottom of the fork tip for later soldering. </a:t>
            </a:r>
          </a:p>
        </p:txBody>
      </p:sp>
    </p:spTree>
    <p:extLst>
      <p:ext uri="{BB962C8B-B14F-4D97-AF65-F5344CB8AC3E}">
        <p14:creationId xmlns:p14="http://schemas.microsoft.com/office/powerpoint/2010/main" val="1300428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8A6EB10-0468-7644-ACCB-C09DFC62B598}"/>
              </a:ext>
            </a:extLst>
          </p:cNvPr>
          <p:cNvPicPr>
            <a:picLocks noGrp="1" noChangeAspect="1"/>
          </p:cNvPicPr>
          <p:nvPr>
            <p:ph idx="1"/>
          </p:nvPr>
        </p:nvPicPr>
        <p:blipFill>
          <a:blip r:embed="rId2"/>
          <a:stretch>
            <a:fillRect/>
          </a:stretch>
        </p:blipFill>
        <p:spPr>
          <a:xfrm rot="5400000">
            <a:off x="619523" y="2052851"/>
            <a:ext cx="5254990" cy="3941242"/>
          </a:xfrm>
        </p:spPr>
      </p:pic>
      <p:pic>
        <p:nvPicPr>
          <p:cNvPr id="7" name="Picture 6">
            <a:extLst>
              <a:ext uri="{FF2B5EF4-FFF2-40B4-BE49-F238E27FC236}">
                <a16:creationId xmlns:a16="http://schemas.microsoft.com/office/drawing/2014/main" id="{3D3B5B06-8002-2547-B1A5-1B6DF7317A6F}"/>
              </a:ext>
            </a:extLst>
          </p:cNvPr>
          <p:cNvPicPr>
            <a:picLocks noChangeAspect="1"/>
          </p:cNvPicPr>
          <p:nvPr/>
        </p:nvPicPr>
        <p:blipFill>
          <a:blip r:embed="rId3"/>
          <a:stretch>
            <a:fillRect/>
          </a:stretch>
        </p:blipFill>
        <p:spPr>
          <a:xfrm rot="5400000">
            <a:off x="6317489" y="2052850"/>
            <a:ext cx="5254987" cy="3941240"/>
          </a:xfrm>
          <a:prstGeom prst="rect">
            <a:avLst/>
          </a:prstGeom>
        </p:spPr>
      </p:pic>
      <p:sp>
        <p:nvSpPr>
          <p:cNvPr id="8" name="Title 1">
            <a:extLst>
              <a:ext uri="{FF2B5EF4-FFF2-40B4-BE49-F238E27FC236}">
                <a16:creationId xmlns:a16="http://schemas.microsoft.com/office/drawing/2014/main" id="{B44CF506-5224-BB40-B6FC-882ED8BE5520}"/>
              </a:ext>
            </a:extLst>
          </p:cNvPr>
          <p:cNvSpPr>
            <a:spLocks noGrp="1"/>
          </p:cNvSpPr>
          <p:nvPr>
            <p:ph type="title"/>
          </p:nvPr>
        </p:nvSpPr>
        <p:spPr>
          <a:xfrm>
            <a:off x="3338477" y="379562"/>
            <a:ext cx="5515045" cy="837291"/>
          </a:xfrm>
          <a:noFill/>
        </p:spPr>
        <p:txBody>
          <a:bodyPr vert="horz" lIns="91440" tIns="45720" rIns="91440" bIns="45720" rtlCol="0" anchor="b">
            <a:normAutofit/>
          </a:bodyPr>
          <a:lstStyle/>
          <a:p>
            <a:pPr algn="ctr"/>
            <a:r>
              <a:rPr lang="en-US" sz="1400" dirty="0">
                <a:latin typeface="+mn-lt"/>
              </a:rPr>
              <a:t>Measure and cut two lengths of 1/8</a:t>
            </a:r>
            <a:r>
              <a:rPr lang="en-US" sz="1400" baseline="30000" dirty="0">
                <a:latin typeface="+mn-lt"/>
              </a:rPr>
              <a:t>th</a:t>
            </a:r>
            <a:r>
              <a:rPr lang="en-US" sz="1400" dirty="0">
                <a:latin typeface="+mn-lt"/>
              </a:rPr>
              <a:t> (non-adhesive) shrink tube that are ½ inch long. Place the pieces of shrink tube on the ends of the stripped wires.</a:t>
            </a:r>
          </a:p>
        </p:txBody>
      </p:sp>
    </p:spTree>
    <p:extLst>
      <p:ext uri="{BB962C8B-B14F-4D97-AF65-F5344CB8AC3E}">
        <p14:creationId xmlns:p14="http://schemas.microsoft.com/office/powerpoint/2010/main" val="3852902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metalware, lock&#10;&#10;Description automatically generated">
            <a:extLst>
              <a:ext uri="{FF2B5EF4-FFF2-40B4-BE49-F238E27FC236}">
                <a16:creationId xmlns:a16="http://schemas.microsoft.com/office/drawing/2014/main" id="{F989EF3E-67B4-6B49-B161-6046284829D0}"/>
              </a:ext>
            </a:extLst>
          </p:cNvPr>
          <p:cNvPicPr>
            <a:picLocks noGrp="1" noChangeAspect="1"/>
          </p:cNvPicPr>
          <p:nvPr>
            <p:ph idx="1"/>
          </p:nvPr>
        </p:nvPicPr>
        <p:blipFill>
          <a:blip r:embed="rId2"/>
          <a:stretch>
            <a:fillRect/>
          </a:stretch>
        </p:blipFill>
        <p:spPr>
          <a:xfrm rot="5400000">
            <a:off x="-859767" y="839637"/>
            <a:ext cx="6878129" cy="5158596"/>
          </a:xfrm>
        </p:spPr>
      </p:pic>
      <p:sp>
        <p:nvSpPr>
          <p:cNvPr id="6" name="Title 1">
            <a:extLst>
              <a:ext uri="{FF2B5EF4-FFF2-40B4-BE49-F238E27FC236}">
                <a16:creationId xmlns:a16="http://schemas.microsoft.com/office/drawing/2014/main" id="{4D38B995-A2FB-7C49-89FE-2542F7EBEB12}"/>
              </a:ext>
            </a:extLst>
          </p:cNvPr>
          <p:cNvSpPr>
            <a:spLocks noGrp="1"/>
          </p:cNvSpPr>
          <p:nvPr>
            <p:ph type="title"/>
          </p:nvPr>
        </p:nvSpPr>
        <p:spPr>
          <a:xfrm>
            <a:off x="6104956" y="2760453"/>
            <a:ext cx="5143499" cy="837291"/>
          </a:xfrm>
          <a:noFill/>
        </p:spPr>
        <p:txBody>
          <a:bodyPr vert="horz" lIns="91440" tIns="45720" rIns="91440" bIns="45720" rtlCol="0" anchor="b">
            <a:normAutofit/>
          </a:bodyPr>
          <a:lstStyle/>
          <a:p>
            <a:pPr algn="ctr"/>
            <a:r>
              <a:rPr lang="en-US" sz="1400" dirty="0">
                <a:latin typeface="+mn-lt"/>
              </a:rPr>
              <a:t>Using the fork crimper, crimp the fork tips onto the stripped red and blue wires. Make sure you keep the shrink tube on the wires as they will be used to over the crimped joint later.</a:t>
            </a:r>
          </a:p>
        </p:txBody>
      </p:sp>
    </p:spTree>
    <p:extLst>
      <p:ext uri="{BB962C8B-B14F-4D97-AF65-F5344CB8AC3E}">
        <p14:creationId xmlns:p14="http://schemas.microsoft.com/office/powerpoint/2010/main" val="3792051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orange&#10;&#10;Description automatically generated">
            <a:extLst>
              <a:ext uri="{FF2B5EF4-FFF2-40B4-BE49-F238E27FC236}">
                <a16:creationId xmlns:a16="http://schemas.microsoft.com/office/drawing/2014/main" id="{A069C7AC-3D95-0A45-B382-E42D70C74859}"/>
              </a:ext>
            </a:extLst>
          </p:cNvPr>
          <p:cNvPicPr>
            <a:picLocks noGrp="1" noChangeAspect="1"/>
          </p:cNvPicPr>
          <p:nvPr>
            <p:ph idx="1"/>
          </p:nvPr>
        </p:nvPicPr>
        <p:blipFill>
          <a:blip r:embed="rId2"/>
          <a:stretch>
            <a:fillRect/>
          </a:stretch>
        </p:blipFill>
        <p:spPr>
          <a:xfrm rot="5400000">
            <a:off x="638385" y="1802373"/>
            <a:ext cx="5339751" cy="4004812"/>
          </a:xfrm>
        </p:spPr>
      </p:pic>
      <p:pic>
        <p:nvPicPr>
          <p:cNvPr id="7" name="Picture 6" descr="A picture containing indoor&#10;&#10;Description automatically generated">
            <a:extLst>
              <a:ext uri="{FF2B5EF4-FFF2-40B4-BE49-F238E27FC236}">
                <a16:creationId xmlns:a16="http://schemas.microsoft.com/office/drawing/2014/main" id="{BDD3D7E4-A5F6-2144-B099-26CAF9702E70}"/>
              </a:ext>
            </a:extLst>
          </p:cNvPr>
          <p:cNvPicPr>
            <a:picLocks noChangeAspect="1"/>
          </p:cNvPicPr>
          <p:nvPr/>
        </p:nvPicPr>
        <p:blipFill rotWithShape="1">
          <a:blip r:embed="rId3"/>
          <a:srcRect l="36259" t="8464" b="26341"/>
          <a:stretch/>
        </p:blipFill>
        <p:spPr>
          <a:xfrm rot="5400000">
            <a:off x="6168217" y="1756727"/>
            <a:ext cx="5339752" cy="4096105"/>
          </a:xfrm>
          <a:prstGeom prst="rect">
            <a:avLst/>
          </a:prstGeom>
        </p:spPr>
      </p:pic>
      <p:sp>
        <p:nvSpPr>
          <p:cNvPr id="8" name="Title 1">
            <a:extLst>
              <a:ext uri="{FF2B5EF4-FFF2-40B4-BE49-F238E27FC236}">
                <a16:creationId xmlns:a16="http://schemas.microsoft.com/office/drawing/2014/main" id="{E3B25652-D5E9-0046-83A2-F1E0138473D0}"/>
              </a:ext>
            </a:extLst>
          </p:cNvPr>
          <p:cNvSpPr>
            <a:spLocks noGrp="1"/>
          </p:cNvSpPr>
          <p:nvPr>
            <p:ph type="title"/>
          </p:nvPr>
        </p:nvSpPr>
        <p:spPr>
          <a:xfrm>
            <a:off x="1886309" y="172528"/>
            <a:ext cx="8419381" cy="837291"/>
          </a:xfrm>
          <a:noFill/>
        </p:spPr>
        <p:txBody>
          <a:bodyPr vert="horz" lIns="91440" tIns="45720" rIns="91440" bIns="45720" rtlCol="0" anchor="b">
            <a:normAutofit/>
          </a:bodyPr>
          <a:lstStyle/>
          <a:p>
            <a:pPr algn="ctr"/>
            <a:r>
              <a:rPr lang="en-US" sz="1400" dirty="0">
                <a:latin typeface="+mn-lt"/>
              </a:rPr>
              <a:t>Solder the top and bottom of each fork tip where the stripped wire is minutely exposed. Be sure to be fast so the rest of the wire doesn’t heat up too much and cause the shrink tube to shrink.</a:t>
            </a:r>
          </a:p>
        </p:txBody>
      </p:sp>
      <p:cxnSp>
        <p:nvCxnSpPr>
          <p:cNvPr id="10" name="Straight Arrow Connector 9">
            <a:extLst>
              <a:ext uri="{FF2B5EF4-FFF2-40B4-BE49-F238E27FC236}">
                <a16:creationId xmlns:a16="http://schemas.microsoft.com/office/drawing/2014/main" id="{5A8DC574-047C-A845-817C-3C0FAD960CDB}"/>
              </a:ext>
            </a:extLst>
          </p:cNvPr>
          <p:cNvCxnSpPr>
            <a:cxnSpLocks/>
          </p:cNvCxnSpPr>
          <p:nvPr/>
        </p:nvCxnSpPr>
        <p:spPr>
          <a:xfrm flipH="1">
            <a:off x="3085385" y="4641011"/>
            <a:ext cx="629726" cy="1380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FF8A04-00BF-9E4F-96FD-46870AA773D6}"/>
              </a:ext>
            </a:extLst>
          </p:cNvPr>
          <p:cNvCxnSpPr>
            <a:cxnSpLocks/>
          </p:cNvCxnSpPr>
          <p:nvPr/>
        </p:nvCxnSpPr>
        <p:spPr>
          <a:xfrm flipH="1" flipV="1">
            <a:off x="3076757" y="4242039"/>
            <a:ext cx="638354" cy="1897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A24717EB-39F2-964F-98E5-C24CC5BC7599}"/>
              </a:ext>
            </a:extLst>
          </p:cNvPr>
          <p:cNvSpPr txBox="1">
            <a:spLocks/>
          </p:cNvSpPr>
          <p:nvPr/>
        </p:nvSpPr>
        <p:spPr>
          <a:xfrm>
            <a:off x="3713498" y="4293068"/>
            <a:ext cx="1619451" cy="39754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FF0000"/>
                </a:solidFill>
                <a:latin typeface="+mn-lt"/>
              </a:rPr>
              <a:t>Solder points</a:t>
            </a:r>
          </a:p>
        </p:txBody>
      </p:sp>
    </p:spTree>
    <p:extLst>
      <p:ext uri="{BB962C8B-B14F-4D97-AF65-F5344CB8AC3E}">
        <p14:creationId xmlns:p14="http://schemas.microsoft.com/office/powerpoint/2010/main" val="3674304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8B7BA-639C-7D4B-BD36-D5A6AD3B65C1}"/>
              </a:ext>
            </a:extLst>
          </p:cNvPr>
          <p:cNvPicPr>
            <a:picLocks noGrp="1" noChangeAspect="1"/>
          </p:cNvPicPr>
          <p:nvPr>
            <p:ph idx="1"/>
          </p:nvPr>
        </p:nvPicPr>
        <p:blipFill>
          <a:blip r:embed="rId2"/>
          <a:stretch>
            <a:fillRect/>
          </a:stretch>
        </p:blipFill>
        <p:spPr>
          <a:xfrm rot="5400000">
            <a:off x="-856892" y="859765"/>
            <a:ext cx="6855126" cy="5141343"/>
          </a:xfrm>
        </p:spPr>
      </p:pic>
      <p:sp>
        <p:nvSpPr>
          <p:cNvPr id="6" name="Title 1">
            <a:extLst>
              <a:ext uri="{FF2B5EF4-FFF2-40B4-BE49-F238E27FC236}">
                <a16:creationId xmlns:a16="http://schemas.microsoft.com/office/drawing/2014/main" id="{20ABA57C-D6A8-6F44-B69C-776F18994E03}"/>
              </a:ext>
            </a:extLst>
          </p:cNvPr>
          <p:cNvSpPr>
            <a:spLocks noGrp="1"/>
          </p:cNvSpPr>
          <p:nvPr>
            <p:ph type="title"/>
          </p:nvPr>
        </p:nvSpPr>
        <p:spPr>
          <a:xfrm>
            <a:off x="5572664" y="3010354"/>
            <a:ext cx="6234022" cy="837291"/>
          </a:xfrm>
          <a:noFill/>
        </p:spPr>
        <p:txBody>
          <a:bodyPr vert="horz" lIns="91440" tIns="45720" rIns="91440" bIns="45720" rtlCol="0" anchor="b">
            <a:normAutofit/>
          </a:bodyPr>
          <a:lstStyle/>
          <a:p>
            <a:pPr algn="ctr"/>
            <a:r>
              <a:rPr lang="en-US" sz="1400" dirty="0">
                <a:latin typeface="+mn-lt"/>
              </a:rPr>
              <a:t>Slide the shrink tube that’s still on the wires over the crimp and solder joints and apply the heat gun.</a:t>
            </a:r>
          </a:p>
        </p:txBody>
      </p:sp>
    </p:spTree>
    <p:extLst>
      <p:ext uri="{BB962C8B-B14F-4D97-AF65-F5344CB8AC3E}">
        <p14:creationId xmlns:p14="http://schemas.microsoft.com/office/powerpoint/2010/main" val="103938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5" name="Picture 4" descr="A picture containing indoor, items, arranged, variety&#10;&#10;Description automatically generated">
            <a:extLst>
              <a:ext uri="{FF2B5EF4-FFF2-40B4-BE49-F238E27FC236}">
                <a16:creationId xmlns:a16="http://schemas.microsoft.com/office/drawing/2014/main" id="{D2C6F58C-F982-7148-9B8E-8F22D7B07A01}"/>
              </a:ext>
            </a:extLst>
          </p:cNvPr>
          <p:cNvPicPr>
            <a:picLocks noChangeAspect="1"/>
          </p:cNvPicPr>
          <p:nvPr/>
        </p:nvPicPr>
        <p:blipFill>
          <a:blip r:embed="rId2"/>
          <a:stretch>
            <a:fillRect/>
          </a:stretch>
        </p:blipFill>
        <p:spPr>
          <a:xfrm>
            <a:off x="2279530" y="436328"/>
            <a:ext cx="7632940" cy="5724705"/>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4B76DF-4FE1-FB44-B35E-96AF07153750}"/>
              </a:ext>
            </a:extLst>
          </p:cNvPr>
          <p:cNvPicPr>
            <a:picLocks noGrp="1" noChangeAspect="1"/>
          </p:cNvPicPr>
          <p:nvPr>
            <p:ph idx="1"/>
          </p:nvPr>
        </p:nvPicPr>
        <p:blipFill>
          <a:blip r:embed="rId2"/>
          <a:stretch>
            <a:fillRect/>
          </a:stretch>
        </p:blipFill>
        <p:spPr>
          <a:xfrm rot="16200000">
            <a:off x="3342016" y="154628"/>
            <a:ext cx="5507967" cy="7343957"/>
          </a:xfrm>
        </p:spPr>
      </p:pic>
      <p:sp>
        <p:nvSpPr>
          <p:cNvPr id="6" name="Title 1">
            <a:extLst>
              <a:ext uri="{FF2B5EF4-FFF2-40B4-BE49-F238E27FC236}">
                <a16:creationId xmlns:a16="http://schemas.microsoft.com/office/drawing/2014/main" id="{95E110AE-ECF0-A942-8DAC-8A6917550519}"/>
              </a:ext>
            </a:extLst>
          </p:cNvPr>
          <p:cNvSpPr>
            <a:spLocks noGrp="1"/>
          </p:cNvSpPr>
          <p:nvPr>
            <p:ph type="title"/>
          </p:nvPr>
        </p:nvSpPr>
        <p:spPr>
          <a:xfrm>
            <a:off x="1877682" y="0"/>
            <a:ext cx="8436634" cy="837291"/>
          </a:xfrm>
          <a:noFill/>
        </p:spPr>
        <p:txBody>
          <a:bodyPr vert="horz" lIns="91440" tIns="45720" rIns="91440" bIns="45720" rtlCol="0" anchor="b">
            <a:normAutofit/>
          </a:bodyPr>
          <a:lstStyle/>
          <a:p>
            <a:pPr algn="ctr"/>
            <a:r>
              <a:rPr lang="en-US" sz="1400" dirty="0">
                <a:latin typeface="+mn-lt"/>
              </a:rPr>
              <a:t>Wire harness complete! While the ground wire still needs an eye tip, it will be put on later when the harness is installed in a feed. That way the ground wire can be measured more accurately and cut to the appropriate length. </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411480"/>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KK 254 Crimper</a:t>
            </a:r>
            <a:endParaRPr lang="en-US" sz="3600" dirty="0"/>
          </a:p>
        </p:txBody>
      </p:sp>
      <p:pic>
        <p:nvPicPr>
          <p:cNvPr id="5" name="Picture 4" descr="A picture containing indoor&#10;&#10;Description automatically generated">
            <a:extLst>
              <a:ext uri="{FF2B5EF4-FFF2-40B4-BE49-F238E27FC236}">
                <a16:creationId xmlns:a16="http://schemas.microsoft.com/office/drawing/2014/main" id="{E4EEB6D5-7EED-F243-9BD9-472E6603454A}"/>
              </a:ext>
            </a:extLst>
          </p:cNvPr>
          <p:cNvPicPr>
            <a:picLocks noChangeAspect="1"/>
          </p:cNvPicPr>
          <p:nvPr/>
        </p:nvPicPr>
        <p:blipFill rotWithShape="1">
          <a:blip r:embed="rId2"/>
          <a:srcRect r="865" b="4"/>
          <a:stretch/>
        </p:blipFill>
        <p:spPr>
          <a:xfrm rot="5400000">
            <a:off x="6159446" y="2272274"/>
            <a:ext cx="4520560" cy="3419856"/>
          </a:xfrm>
          <a:prstGeom prst="rect">
            <a:avLst/>
          </a:prstGeom>
        </p:spPr>
      </p:pic>
      <p:pic>
        <p:nvPicPr>
          <p:cNvPr id="6" name="Content Placeholder 4" descr="A picture containing indoor, orange&#10;&#10;Description automatically generated">
            <a:extLst>
              <a:ext uri="{FF2B5EF4-FFF2-40B4-BE49-F238E27FC236}">
                <a16:creationId xmlns:a16="http://schemas.microsoft.com/office/drawing/2014/main" id="{AC32E19F-D970-BA47-B70C-0E287A80B52A}"/>
              </a:ext>
            </a:extLst>
          </p:cNvPr>
          <p:cNvPicPr>
            <a:picLocks noChangeAspect="1"/>
          </p:cNvPicPr>
          <p:nvPr/>
        </p:nvPicPr>
        <p:blipFill rotWithShape="1">
          <a:blip r:embed="rId3"/>
          <a:srcRect r="882"/>
          <a:stretch/>
        </p:blipFill>
        <p:spPr>
          <a:xfrm rot="5400000">
            <a:off x="1512364" y="2271904"/>
            <a:ext cx="4520560" cy="3420596"/>
          </a:xfrm>
          <a:prstGeom prst="rect">
            <a:avLst/>
          </a:prstGeom>
        </p:spPr>
      </p:pic>
    </p:spTree>
    <p:extLst>
      <p:ext uri="{BB962C8B-B14F-4D97-AF65-F5344CB8AC3E}">
        <p14:creationId xmlns:p14="http://schemas.microsoft.com/office/powerpoint/2010/main" val="112263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411480"/>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Fork Crimper</a:t>
            </a:r>
          </a:p>
        </p:txBody>
      </p:sp>
      <p:pic>
        <p:nvPicPr>
          <p:cNvPr id="3" name="Picture 2" descr="A picture containing metalware, dirty&#10;&#10;Description automatically generated">
            <a:extLst>
              <a:ext uri="{FF2B5EF4-FFF2-40B4-BE49-F238E27FC236}">
                <a16:creationId xmlns:a16="http://schemas.microsoft.com/office/drawing/2014/main" id="{F5D8D24A-CE87-5A4D-9CB0-186201951A3E}"/>
              </a:ext>
            </a:extLst>
          </p:cNvPr>
          <p:cNvPicPr>
            <a:picLocks noChangeAspect="1"/>
          </p:cNvPicPr>
          <p:nvPr/>
        </p:nvPicPr>
        <p:blipFill>
          <a:blip r:embed="rId2"/>
          <a:stretch>
            <a:fillRect/>
          </a:stretch>
        </p:blipFill>
        <p:spPr>
          <a:xfrm rot="5400000">
            <a:off x="6379252" y="2286991"/>
            <a:ext cx="4520563" cy="3390422"/>
          </a:xfrm>
          <a:prstGeom prst="rect">
            <a:avLst/>
          </a:prstGeom>
        </p:spPr>
      </p:pic>
      <p:pic>
        <p:nvPicPr>
          <p:cNvPr id="8" name="Picture 7" descr="A picture containing metalware, lock, hinge, catch&#10;&#10;Description automatically generated">
            <a:extLst>
              <a:ext uri="{FF2B5EF4-FFF2-40B4-BE49-F238E27FC236}">
                <a16:creationId xmlns:a16="http://schemas.microsoft.com/office/drawing/2014/main" id="{CC8D58C8-C2DE-1D43-9DFD-6CB892161B6D}"/>
              </a:ext>
            </a:extLst>
          </p:cNvPr>
          <p:cNvPicPr>
            <a:picLocks noChangeAspect="1"/>
          </p:cNvPicPr>
          <p:nvPr/>
        </p:nvPicPr>
        <p:blipFill>
          <a:blip r:embed="rId3"/>
          <a:stretch>
            <a:fillRect/>
          </a:stretch>
        </p:blipFill>
        <p:spPr>
          <a:xfrm rot="5400000">
            <a:off x="1292188" y="2286990"/>
            <a:ext cx="4520561" cy="3390421"/>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a16="http://schemas.microsoft.com/office/drawing/2014/main" id="{F42BEF9C-B746-454B-95BD-DFB19D4E9637}"/>
              </a:ext>
            </a:extLst>
          </p:cNvPr>
          <p:cNvSpPr>
            <a:spLocks noGrp="1"/>
          </p:cNvSpPr>
          <p:nvPr>
            <p:ph type="title"/>
          </p:nvPr>
        </p:nvSpPr>
        <p:spPr>
          <a:xfrm>
            <a:off x="6412390" y="3254844"/>
            <a:ext cx="4972042" cy="337491"/>
          </a:xfrm>
          <a:noFill/>
        </p:spPr>
        <p:txBody>
          <a:bodyPr vert="horz" lIns="91440" tIns="45720" rIns="91440" bIns="45720" rtlCol="0" anchor="b">
            <a:normAutofit/>
          </a:bodyPr>
          <a:lstStyle/>
          <a:p>
            <a:pPr algn="ctr"/>
            <a:r>
              <a:rPr lang="en-US" sz="1400" dirty="0">
                <a:latin typeface="+mn-lt"/>
              </a:rPr>
              <a:t>Measure out and cut 16 inches of the blue and red 20 </a:t>
            </a:r>
            <a:r>
              <a:rPr lang="en-US" sz="1400" dirty="0" err="1">
                <a:latin typeface="+mn-lt"/>
              </a:rPr>
              <a:t>awg</a:t>
            </a:r>
            <a:r>
              <a:rPr lang="en-US" sz="1400" dirty="0">
                <a:latin typeface="+mn-lt"/>
              </a:rPr>
              <a:t> wire</a:t>
            </a:r>
          </a:p>
        </p:txBody>
      </p:sp>
      <p:pic>
        <p:nvPicPr>
          <p:cNvPr id="5" name="Content Placeholder 4" descr="A picture containing yellow&#10;&#10;Description automatically generated">
            <a:extLst>
              <a:ext uri="{FF2B5EF4-FFF2-40B4-BE49-F238E27FC236}">
                <a16:creationId xmlns:a16="http://schemas.microsoft.com/office/drawing/2014/main" id="{83EEA9A3-4549-A447-B194-BF76F8A9901C}"/>
              </a:ext>
            </a:extLst>
          </p:cNvPr>
          <p:cNvPicPr>
            <a:picLocks noGrp="1" noChangeAspect="1"/>
          </p:cNvPicPr>
          <p:nvPr>
            <p:ph idx="1"/>
          </p:nvPr>
        </p:nvPicPr>
        <p:blipFill rotWithShape="1">
          <a:blip r:embed="rId2"/>
          <a:srcRect r="8485" b="-1"/>
          <a:stretch/>
        </p:blipFill>
        <p:spPr>
          <a:xfrm rot="5400000">
            <a:off x="-619779" y="608960"/>
            <a:ext cx="6868819" cy="5629261"/>
          </a:xfrm>
          <a:prstGeom prst="rect">
            <a:avLst/>
          </a:prstGeom>
        </p:spPr>
      </p:pic>
    </p:spTree>
    <p:extLst>
      <p:ext uri="{BB962C8B-B14F-4D97-AF65-F5344CB8AC3E}">
        <p14:creationId xmlns:p14="http://schemas.microsoft.com/office/powerpoint/2010/main" val="153269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3CB67-F5A5-2947-9920-6E2A4F4102A4}"/>
              </a:ext>
            </a:extLst>
          </p:cNvPr>
          <p:cNvSpPr>
            <a:spLocks noGrp="1"/>
          </p:cNvSpPr>
          <p:nvPr>
            <p:ph type="title"/>
          </p:nvPr>
        </p:nvSpPr>
        <p:spPr>
          <a:xfrm>
            <a:off x="1001684" y="170412"/>
            <a:ext cx="10178934" cy="1328730"/>
          </a:xfrm>
        </p:spPr>
        <p:txBody>
          <a:bodyPr vert="horz" lIns="91440" tIns="45720" rIns="91440" bIns="45720" rtlCol="0" anchor="b">
            <a:normAutofit/>
          </a:bodyPr>
          <a:lstStyle/>
          <a:p>
            <a:r>
              <a:rPr lang="en-US" sz="1400" kern="1200" dirty="0">
                <a:solidFill>
                  <a:schemeClr val="tx1"/>
                </a:solidFill>
                <a:latin typeface="+mn-lt"/>
                <a:ea typeface="+mj-ea"/>
                <a:cs typeface="+mj-cs"/>
              </a:rPr>
              <a:t>Line the workshop vise with masking tape (this prevents the wires from sheering when they are twisted with the drill). Place one end of the wires in the vise and the other in the drill as shown. Make sure the wires are pinched tightly in both the vise and drill so they don’t come loose. Run the drill to twist the wires together. See next slide for how tightly the wires should be twisted. </a:t>
            </a:r>
          </a:p>
        </p:txBody>
      </p:sp>
      <p:pic>
        <p:nvPicPr>
          <p:cNvPr id="5" name="Content Placeholder 4" descr="A picture containing text, indoor, tool&#10;&#10;Description automatically generated">
            <a:extLst>
              <a:ext uri="{FF2B5EF4-FFF2-40B4-BE49-F238E27FC236}">
                <a16:creationId xmlns:a16="http://schemas.microsoft.com/office/drawing/2014/main" id="{0839FCA2-CAC1-524D-8850-053AB49DA32D}"/>
              </a:ext>
            </a:extLst>
          </p:cNvPr>
          <p:cNvPicPr>
            <a:picLocks noGrp="1" noChangeAspect="1"/>
          </p:cNvPicPr>
          <p:nvPr>
            <p:ph idx="1"/>
          </p:nvPr>
        </p:nvPicPr>
        <p:blipFill rotWithShape="1">
          <a:blip r:embed="rId2"/>
          <a:srcRect t="7897" r="-2" b="2719"/>
          <a:stretch/>
        </p:blipFill>
        <p:spPr>
          <a:xfrm>
            <a:off x="198741" y="2410448"/>
            <a:ext cx="5803323" cy="3890357"/>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C5130889-C816-4C4E-8D45-BC8A60A6FD78}"/>
              </a:ext>
            </a:extLst>
          </p:cNvPr>
          <p:cNvPicPr>
            <a:picLocks noChangeAspect="1"/>
          </p:cNvPicPr>
          <p:nvPr/>
        </p:nvPicPr>
        <p:blipFill rotWithShape="1">
          <a:blip r:embed="rId3"/>
          <a:srcRect t="8180" r="-2" b="2436"/>
          <a:stretch/>
        </p:blipFill>
        <p:spPr>
          <a:xfrm>
            <a:off x="6189934" y="2410448"/>
            <a:ext cx="5803323" cy="3890357"/>
          </a:xfrm>
          <a:prstGeom prst="rect">
            <a:avLst/>
          </a:prstGeom>
        </p:spPr>
      </p:pic>
    </p:spTree>
    <p:extLst>
      <p:ext uri="{BB962C8B-B14F-4D97-AF65-F5344CB8AC3E}">
        <p14:creationId xmlns:p14="http://schemas.microsoft.com/office/powerpoint/2010/main" val="77460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 sky&#10;&#10;Description automatically generated">
            <a:extLst>
              <a:ext uri="{FF2B5EF4-FFF2-40B4-BE49-F238E27FC236}">
                <a16:creationId xmlns:a16="http://schemas.microsoft.com/office/drawing/2014/main" id="{2B0D6CE9-C4A2-8F44-A975-8CA22F68ACEF}"/>
              </a:ext>
            </a:extLst>
          </p:cNvPr>
          <p:cNvPicPr>
            <a:picLocks noGrp="1" noChangeAspect="1"/>
          </p:cNvPicPr>
          <p:nvPr>
            <p:ph idx="1"/>
          </p:nvPr>
        </p:nvPicPr>
        <p:blipFill rotWithShape="1">
          <a:blip r:embed="rId2"/>
          <a:srcRect l="13231" t="7524" r="11768" b="153"/>
          <a:stretch/>
        </p:blipFill>
        <p:spPr>
          <a:xfrm rot="16200000">
            <a:off x="3441759" y="-721925"/>
            <a:ext cx="5308480" cy="8712683"/>
          </a:xfrm>
          <a:prstGeom prst="rect">
            <a:avLst/>
          </a:prstGeom>
        </p:spPr>
      </p:pic>
      <p:sp>
        <p:nvSpPr>
          <p:cNvPr id="5" name="Title 1">
            <a:extLst>
              <a:ext uri="{FF2B5EF4-FFF2-40B4-BE49-F238E27FC236}">
                <a16:creationId xmlns:a16="http://schemas.microsoft.com/office/drawing/2014/main" id="{70ED7883-51C0-9947-9F20-B2F047D9C78E}"/>
              </a:ext>
            </a:extLst>
          </p:cNvPr>
          <p:cNvSpPr>
            <a:spLocks noGrp="1"/>
          </p:cNvSpPr>
          <p:nvPr>
            <p:ph type="title"/>
          </p:nvPr>
        </p:nvSpPr>
        <p:spPr>
          <a:xfrm>
            <a:off x="3609978" y="329785"/>
            <a:ext cx="4972042" cy="532080"/>
          </a:xfrm>
          <a:noFill/>
        </p:spPr>
        <p:txBody>
          <a:bodyPr vert="horz" lIns="91440" tIns="45720" rIns="91440" bIns="45720" rtlCol="0" anchor="b">
            <a:noAutofit/>
          </a:bodyPr>
          <a:lstStyle/>
          <a:p>
            <a:r>
              <a:rPr lang="en-US" sz="1400" dirty="0">
                <a:latin typeface="+mn-lt"/>
              </a:rPr>
              <a:t>The twisted pair should be about 14in long. Cut the ends of the wire where it’s been pinched by the vise and drill.</a:t>
            </a:r>
          </a:p>
        </p:txBody>
      </p:sp>
    </p:spTree>
    <p:extLst>
      <p:ext uri="{BB962C8B-B14F-4D97-AF65-F5344CB8AC3E}">
        <p14:creationId xmlns:p14="http://schemas.microsoft.com/office/powerpoint/2010/main" val="146678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385CE0-07D9-5549-9A76-30FD355EE3F3}"/>
              </a:ext>
            </a:extLst>
          </p:cNvPr>
          <p:cNvPicPr>
            <a:picLocks noGrp="1" noChangeAspect="1"/>
          </p:cNvPicPr>
          <p:nvPr>
            <p:ph idx="1"/>
          </p:nvPr>
        </p:nvPicPr>
        <p:blipFill>
          <a:blip r:embed="rId2"/>
          <a:stretch>
            <a:fillRect/>
          </a:stretch>
        </p:blipFill>
        <p:spPr>
          <a:xfrm>
            <a:off x="2426176" y="950271"/>
            <a:ext cx="7339648" cy="5504734"/>
          </a:xfrm>
        </p:spPr>
      </p:pic>
      <p:sp>
        <p:nvSpPr>
          <p:cNvPr id="6" name="Title 1">
            <a:extLst>
              <a:ext uri="{FF2B5EF4-FFF2-40B4-BE49-F238E27FC236}">
                <a16:creationId xmlns:a16="http://schemas.microsoft.com/office/drawing/2014/main" id="{D4F7FA4D-30E9-E947-B2E4-5161FB05E0CA}"/>
              </a:ext>
            </a:extLst>
          </p:cNvPr>
          <p:cNvSpPr>
            <a:spLocks noGrp="1"/>
          </p:cNvSpPr>
          <p:nvPr>
            <p:ph type="title"/>
          </p:nvPr>
        </p:nvSpPr>
        <p:spPr>
          <a:xfrm>
            <a:off x="4139871" y="402995"/>
            <a:ext cx="3912255" cy="338268"/>
          </a:xfrm>
          <a:noFill/>
        </p:spPr>
        <p:txBody>
          <a:bodyPr vert="horz" lIns="91440" tIns="45720" rIns="91440" bIns="45720" rtlCol="0" anchor="b">
            <a:noAutofit/>
          </a:bodyPr>
          <a:lstStyle/>
          <a:p>
            <a:r>
              <a:rPr lang="en-US" sz="1400" dirty="0">
                <a:latin typeface="+mn-lt"/>
              </a:rPr>
              <a:t>Measure out and cut 7 ½ inches of the metal braid</a:t>
            </a:r>
          </a:p>
        </p:txBody>
      </p:sp>
    </p:spTree>
    <p:extLst>
      <p:ext uri="{BB962C8B-B14F-4D97-AF65-F5344CB8AC3E}">
        <p14:creationId xmlns:p14="http://schemas.microsoft.com/office/powerpoint/2010/main" val="28485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1064</Words>
  <Application>Microsoft Macintosh PowerPoint</Application>
  <PresentationFormat>Widescreen</PresentationFormat>
  <Paragraphs>44</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Control Board Relay-Thermostat Cable Manufacturing Instructions</vt:lpstr>
      <vt:lpstr>PowerPoint Presentation</vt:lpstr>
      <vt:lpstr>Tools</vt:lpstr>
      <vt:lpstr>PowerPoint Presentation</vt:lpstr>
      <vt:lpstr>PowerPoint Presentation</vt:lpstr>
      <vt:lpstr>Measure out and cut 16 inches of the blue and red 20 awg wire</vt:lpstr>
      <vt:lpstr>Line the workshop vise with masking tape (this prevents the wires from sheering when they are twisted with the drill). Place one end of the wires in the vise and the other in the drill as shown. Make sure the wires are pinched tightly in both the vise and drill so they don’t come loose. Run the drill to twist the wires together. See next slide for how tightly the wires should be twisted. </vt:lpstr>
      <vt:lpstr>The twisted pair should be about 14in long. Cut the ends of the wire where it’s been pinched by the vise and drill.</vt:lpstr>
      <vt:lpstr>Measure out and cut 7 ½ inches of the metal braid</vt:lpstr>
      <vt:lpstr>PowerPoint Presentation</vt:lpstr>
      <vt:lpstr>Measure out and cut two ½ inch of the 1/8th adhesive shrink tube </vt:lpstr>
      <vt:lpstr>PowerPoint Presentation</vt:lpstr>
      <vt:lpstr>Measure out and cut 8 inches of the black 24 awg wire</vt:lpstr>
      <vt:lpstr>Strip an end of the black 24 awg wire and solder it at one of the metal braid joints such that rest of the black wire runs along the metal braid.</vt:lpstr>
      <vt:lpstr>Measure out and cut 10 inches of the plastic braid</vt:lpstr>
      <vt:lpstr>Slide on plastic braid onto the twisted pair from the end WITHOUT the ground wire and over the metal braid. Slide the plastic braid toward ground wire. Take end of  ground wire and poke it through a hole in the plastic braid about and inch from the end. This placement of the ground wire through the braid should result in the end of the plastic braid hitting the middle of the shrink tube.</vt:lpstr>
      <vt:lpstr>Measure out and cut  3/4 inch of 4.8 mm adhesive shrink tube. Ensure that this length of shrink tube will cover the solder joint of the ground cable and will extend to the end of the shrink tube covering the metal braid joint.</vt:lpstr>
      <vt:lpstr>Slip the piece of shrink tube onto the twisted pair and onto the plastic braid &amp; ground wire solder joint. Apply the heat gun to make the tube shrink.</vt:lpstr>
      <vt:lpstr>On the other end of the harness, cut the excess plastic braid. Again, the proper length is such that the plastic braid end in the middle of the metal braid joint.</vt:lpstr>
      <vt:lpstr>Measure out and cut ½ inch of 4.8 mm adhesive shrink tube. Slide the piece of shrink tube onto the twisted pair and down onto the plastic braid joint. Again, the plastic braid should be in the middle of the shrink tube piece. Apply, the heat gun to shrink the tube. </vt:lpstr>
      <vt:lpstr>Trim both ends of twisted so that 1 ½ inch of the twisted pair coming out of the shrink tube joints.</vt:lpstr>
      <vt:lpstr>Strip the red and blue wire ends on the ground wire end of the harness. Be sure to strip only a little bit so there is about 2mm wire exposed. Using the KK 254 crimper, crimp on KK 254 tips onto the blue and red wires. Despite markings indicating otherwise, to crimp on the tips, use slots B (22-24).</vt:lpstr>
      <vt:lpstr>Once the wire ends are crimped, they should look as shown: exposed wires just poking out of the top and the isolation being out the bottom of the upper vise.</vt:lpstr>
      <vt:lpstr>Insert the KK 254 tips into the KK 254 2 hole connector. Have the extrusions of both the connector and tips face down. Then push the tip into the hole of the connector until the tip clicks. If there are difficulties with pushing the wire tip in by hand, use the metal extraction tool to push on the bottom edge of the tip until it clicks in place. Red wire goes in the left hole and blue on the right.</vt:lpstr>
      <vt:lpstr>Strip the wires on the other end. The wires will need to have much more of the isolation removed than on the other end as the exposed wire need to go through the cylinder of the fork tip. Hence, there needs to be about 8-9mm of exposed wire. The ends of the wire will be just expose out of the top and the bottom of the fork tip for later soldering. </vt:lpstr>
      <vt:lpstr>Measure and cut two lengths of 1/8th (non-adhesive) shrink tube that are ½ inch long. Place the pieces of shrink tube on the ends of the stripped wires.</vt:lpstr>
      <vt:lpstr>Using the fork crimper, crimp the fork tips onto the stripped red and blue wires. Make sure you keep the shrink tube on the wires as they will be used to over the crimped joint later.</vt:lpstr>
      <vt:lpstr>Solder the top and bottom of each fork tip where the stripped wire is minutely exposed. Be sure to be fast so the rest of the wire doesn’t heat up too much and cause the shrink tube to shrink.</vt:lpstr>
      <vt:lpstr>Slide the shrink tube that’s still on the wires over the crimp and solder joints and apply the heat gun.</vt:lpstr>
      <vt:lpstr>Wire harness complete! While the ground wire still needs an eye tip, it will be put on later when the harness is installed in a feed. That way the ground wire can be measured more accurately and cut to the appropriate length.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13</cp:revision>
  <dcterms:created xsi:type="dcterms:W3CDTF">2020-12-08T20:11:36Z</dcterms:created>
  <dcterms:modified xsi:type="dcterms:W3CDTF">2020-12-10T23:38:31Z</dcterms:modified>
</cp:coreProperties>
</file>